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diagrams/data1.xml" ContentType="application/vnd.openxmlformats-officedocument.drawingml.diagramData+xml"/>
  <Override PartName="/ppt/presentation.xml" ContentType="application/vnd.openxmlformats-officedocument.presentationml.presentation.main+xml"/>
  <Override PartName="/ppt/diagrams/data2.xml" ContentType="application/vnd.openxmlformats-officedocument.drawingml.diagramData+xml"/>
  <Override PartName="/ppt/diagrams/data3.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4.xml" ContentType="application/vnd.openxmlformats-officedocument.presentationml.notesSlid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1.xml" ContentType="application/vnd.openxmlformats-officedocument.theme+xml"/>
  <Override PartName="/ppt/diagrams/layout3.xml" ContentType="application/vnd.openxmlformats-officedocument.drawingml.diagramLayout+xml"/>
  <Override PartName="/ppt/notesMasters/notesMaster1.xml" ContentType="application/vnd.openxmlformats-officedocument.presentationml.notesMaster+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5"/>
  </p:notesMasterIdLst>
  <p:sldIdLst>
    <p:sldId id="256" r:id="rId2"/>
    <p:sldId id="974" r:id="rId3"/>
    <p:sldId id="1023" r:id="rId4"/>
    <p:sldId id="1026" r:id="rId5"/>
    <p:sldId id="1093" r:id="rId6"/>
    <p:sldId id="898" r:id="rId7"/>
    <p:sldId id="1025" r:id="rId8"/>
    <p:sldId id="869" r:id="rId9"/>
    <p:sldId id="770" r:id="rId10"/>
    <p:sldId id="986" r:id="rId11"/>
    <p:sldId id="1039" r:id="rId12"/>
    <p:sldId id="1096" r:id="rId13"/>
    <p:sldId id="1054" r:id="rId14"/>
    <p:sldId id="1094" r:id="rId15"/>
    <p:sldId id="1065" r:id="rId16"/>
    <p:sldId id="1066" r:id="rId17"/>
    <p:sldId id="1088" r:id="rId18"/>
    <p:sldId id="1036" r:id="rId19"/>
    <p:sldId id="1067" r:id="rId20"/>
    <p:sldId id="1068" r:id="rId21"/>
    <p:sldId id="1069" r:id="rId22"/>
    <p:sldId id="1070" r:id="rId23"/>
    <p:sldId id="1071" r:id="rId24"/>
    <p:sldId id="1089" r:id="rId25"/>
    <p:sldId id="1090" r:id="rId26"/>
    <p:sldId id="1073" r:id="rId27"/>
    <p:sldId id="1074" r:id="rId28"/>
    <p:sldId id="1075" r:id="rId29"/>
    <p:sldId id="1077" r:id="rId30"/>
    <p:sldId id="1078" r:id="rId31"/>
    <p:sldId id="1079" r:id="rId32"/>
    <p:sldId id="1080" r:id="rId33"/>
    <p:sldId id="1081" r:id="rId34"/>
    <p:sldId id="1082" r:id="rId35"/>
    <p:sldId id="1083" r:id="rId36"/>
    <p:sldId id="1085" r:id="rId37"/>
    <p:sldId id="681" r:id="rId38"/>
    <p:sldId id="1097" r:id="rId39"/>
    <p:sldId id="1098" r:id="rId40"/>
    <p:sldId id="291" r:id="rId41"/>
    <p:sldId id="300" r:id="rId42"/>
    <p:sldId id="263" r:id="rId43"/>
    <p:sldId id="264" r:id="rId44"/>
    <p:sldId id="454" r:id="rId45"/>
    <p:sldId id="452" r:id="rId46"/>
    <p:sldId id="1116" r:id="rId47"/>
    <p:sldId id="265" r:id="rId48"/>
    <p:sldId id="852" r:id="rId49"/>
    <p:sldId id="815" r:id="rId50"/>
    <p:sldId id="853" r:id="rId51"/>
    <p:sldId id="820" r:id="rId52"/>
    <p:sldId id="821" r:id="rId53"/>
    <p:sldId id="854" r:id="rId54"/>
    <p:sldId id="716" r:id="rId55"/>
    <p:sldId id="717" r:id="rId56"/>
    <p:sldId id="723" r:id="rId57"/>
    <p:sldId id="724" r:id="rId58"/>
    <p:sldId id="1099" r:id="rId59"/>
    <p:sldId id="855" r:id="rId60"/>
    <p:sldId id="729" r:id="rId61"/>
    <p:sldId id="856" r:id="rId62"/>
    <p:sldId id="296" r:id="rId63"/>
    <p:sldId id="755" r:id="rId64"/>
    <p:sldId id="807" r:id="rId65"/>
    <p:sldId id="1100" r:id="rId66"/>
    <p:sldId id="1062" r:id="rId67"/>
    <p:sldId id="1119" r:id="rId68"/>
    <p:sldId id="1120" r:id="rId69"/>
    <p:sldId id="904" r:id="rId70"/>
    <p:sldId id="1101" r:id="rId71"/>
    <p:sldId id="1064" r:id="rId72"/>
    <p:sldId id="1053" r:id="rId73"/>
    <p:sldId id="1102" r:id="rId74"/>
    <p:sldId id="1103" r:id="rId75"/>
    <p:sldId id="1019" r:id="rId76"/>
    <p:sldId id="313" r:id="rId77"/>
    <p:sldId id="1020" r:id="rId78"/>
    <p:sldId id="1042" r:id="rId79"/>
    <p:sldId id="726" r:id="rId80"/>
    <p:sldId id="1109" r:id="rId81"/>
    <p:sldId id="1021" r:id="rId82"/>
    <p:sldId id="718" r:id="rId83"/>
    <p:sldId id="1107" r:id="rId84"/>
    <p:sldId id="732" r:id="rId85"/>
    <p:sldId id="1022" r:id="rId86"/>
    <p:sldId id="1115" r:id="rId87"/>
    <p:sldId id="738" r:id="rId88"/>
    <p:sldId id="1110" r:id="rId89"/>
    <p:sldId id="1111" r:id="rId90"/>
    <p:sldId id="1112" r:id="rId91"/>
    <p:sldId id="1113" r:id="rId92"/>
    <p:sldId id="850" r:id="rId93"/>
    <p:sldId id="1104" r:id="rId94"/>
    <p:sldId id="1105" r:id="rId95"/>
    <p:sldId id="797" r:id="rId96"/>
    <p:sldId id="1024" r:id="rId97"/>
    <p:sldId id="743" r:id="rId98"/>
    <p:sldId id="318" r:id="rId99"/>
    <p:sldId id="806" r:id="rId100"/>
    <p:sldId id="808" r:id="rId101"/>
    <p:sldId id="809" r:id="rId102"/>
    <p:sldId id="1106" r:id="rId103"/>
    <p:sldId id="1117" r:id="rId10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13">
          <p15:clr>
            <a:srgbClr val="A4A3A4"/>
          </p15:clr>
        </p15:guide>
        <p15:guide id="2" orient="horz" pos="4129">
          <p15:clr>
            <a:srgbClr val="A4A3A4"/>
          </p15:clr>
        </p15:guide>
        <p15:guide id="3" orient="horz" pos="844">
          <p15:clr>
            <a:srgbClr val="A4A3A4"/>
          </p15:clr>
        </p15:guide>
        <p15:guide id="4" pos="5465">
          <p15:clr>
            <a:srgbClr val="A4A3A4"/>
          </p15:clr>
        </p15:guide>
        <p15:guide id="5" pos="49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9" autoAdjust="0"/>
    <p:restoredTop sz="96327"/>
  </p:normalViewPr>
  <p:slideViewPr>
    <p:cSldViewPr>
      <p:cViewPr varScale="1">
        <p:scale>
          <a:sx n="115" d="100"/>
          <a:sy n="115" d="100"/>
        </p:scale>
        <p:origin x="1312" y="208"/>
      </p:cViewPr>
      <p:guideLst>
        <p:guide orient="horz" pos="3913"/>
        <p:guide orient="horz" pos="4129"/>
        <p:guide orient="horz" pos="844"/>
        <p:guide pos="5465"/>
        <p:guide pos="495"/>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viewProps" Target="view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theme" Target="theme/theme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customXml" Target="../customXml/item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customXml" Target="../customXml/item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FA5EAC-8DF0-4D8B-8E03-999419CA44B4}"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AU"/>
        </a:p>
      </dgm:t>
    </dgm:pt>
    <dgm:pt modelId="{83352987-D8FD-4911-AFBF-7D4837A99E9E}">
      <dgm:prSet phldrT="[Text]" custT="1"/>
      <dgm:spPr>
        <a:solidFill>
          <a:schemeClr val="accent2"/>
        </a:solidFill>
      </dgm:spPr>
      <dgm:t>
        <a:bodyPr/>
        <a:lstStyle/>
        <a:p>
          <a:r>
            <a:rPr lang="en-AU" sz="2000" dirty="0"/>
            <a:t>Leadership</a:t>
          </a:r>
        </a:p>
      </dgm:t>
    </dgm:pt>
    <dgm:pt modelId="{33EA21AF-89E7-4B53-AD55-6ABC9072CE80}" type="parTrans" cxnId="{6AD36A83-565F-4211-B1A5-6FE746586E39}">
      <dgm:prSet/>
      <dgm:spPr/>
      <dgm:t>
        <a:bodyPr/>
        <a:lstStyle/>
        <a:p>
          <a:endParaRPr lang="en-AU"/>
        </a:p>
      </dgm:t>
    </dgm:pt>
    <dgm:pt modelId="{2ECCE755-C528-498A-A5D9-9E987025AF70}" type="sibTrans" cxnId="{6AD36A83-565F-4211-B1A5-6FE746586E39}">
      <dgm:prSet/>
      <dgm:spPr/>
      <dgm:t>
        <a:bodyPr/>
        <a:lstStyle/>
        <a:p>
          <a:endParaRPr lang="en-AU"/>
        </a:p>
      </dgm:t>
    </dgm:pt>
    <dgm:pt modelId="{57C29056-9C79-40E0-B2AF-A8E654B638E6}">
      <dgm:prSet phldrT="[Text]" custT="1"/>
      <dgm:spPr/>
      <dgm:t>
        <a:bodyPr/>
        <a:lstStyle/>
        <a:p>
          <a:r>
            <a:rPr lang="en-AU" sz="2000" dirty="0"/>
            <a:t>Clarity</a:t>
          </a:r>
        </a:p>
      </dgm:t>
    </dgm:pt>
    <dgm:pt modelId="{45B9913E-E945-4B60-98CB-1BB47CC2B7DF}" type="parTrans" cxnId="{EBF52098-E2F8-4575-8A5D-A88875539D35}">
      <dgm:prSet/>
      <dgm:spPr/>
      <dgm:t>
        <a:bodyPr/>
        <a:lstStyle/>
        <a:p>
          <a:endParaRPr lang="en-AU" sz="2000"/>
        </a:p>
      </dgm:t>
    </dgm:pt>
    <dgm:pt modelId="{A9752ADC-ADAD-4A02-A45B-622A6F963B19}" type="sibTrans" cxnId="{EBF52098-E2F8-4575-8A5D-A88875539D35}">
      <dgm:prSet/>
      <dgm:spPr/>
      <dgm:t>
        <a:bodyPr/>
        <a:lstStyle/>
        <a:p>
          <a:endParaRPr lang="en-AU"/>
        </a:p>
      </dgm:t>
    </dgm:pt>
    <dgm:pt modelId="{7CFFDB0C-BDB1-4F4C-B01E-F0A11F011461}">
      <dgm:prSet phldrT="[Text]" custT="1"/>
      <dgm:spPr/>
      <dgm:t>
        <a:bodyPr/>
        <a:lstStyle/>
        <a:p>
          <a:r>
            <a:rPr lang="en-AU" sz="2000" dirty="0"/>
            <a:t>Communication</a:t>
          </a:r>
        </a:p>
      </dgm:t>
    </dgm:pt>
    <dgm:pt modelId="{90519D4D-2FF5-4093-B520-CA15CF6B0924}" type="parTrans" cxnId="{CDA32648-A30A-44AD-8DA1-509FC2AEA365}">
      <dgm:prSet/>
      <dgm:spPr/>
      <dgm:t>
        <a:bodyPr/>
        <a:lstStyle/>
        <a:p>
          <a:endParaRPr lang="en-AU" sz="2000"/>
        </a:p>
      </dgm:t>
    </dgm:pt>
    <dgm:pt modelId="{85A8B2C4-9B6E-4FCE-B863-B42383B339DF}" type="sibTrans" cxnId="{CDA32648-A30A-44AD-8DA1-509FC2AEA365}">
      <dgm:prSet/>
      <dgm:spPr/>
      <dgm:t>
        <a:bodyPr/>
        <a:lstStyle/>
        <a:p>
          <a:endParaRPr lang="en-AU"/>
        </a:p>
      </dgm:t>
    </dgm:pt>
    <dgm:pt modelId="{F7B6F405-CF0F-451E-AF43-45D9B0EF2A59}">
      <dgm:prSet phldrT="[Text]" custT="1"/>
      <dgm:spPr/>
      <dgm:t>
        <a:bodyPr/>
        <a:lstStyle/>
        <a:p>
          <a:r>
            <a:rPr lang="en-AU" sz="2000" dirty="0"/>
            <a:t>Coaching</a:t>
          </a:r>
        </a:p>
      </dgm:t>
    </dgm:pt>
    <dgm:pt modelId="{1249CAD3-5199-47A5-8FF2-BA1FE1E1CEF6}" type="parTrans" cxnId="{4F99DAED-B7B9-4D3D-93E3-DF1FA4980C1A}">
      <dgm:prSet/>
      <dgm:spPr/>
      <dgm:t>
        <a:bodyPr/>
        <a:lstStyle/>
        <a:p>
          <a:endParaRPr lang="en-AU" sz="2000"/>
        </a:p>
      </dgm:t>
    </dgm:pt>
    <dgm:pt modelId="{962FBE65-23D6-419F-9F68-659F3A2428FC}" type="sibTrans" cxnId="{4F99DAED-B7B9-4D3D-93E3-DF1FA4980C1A}">
      <dgm:prSet/>
      <dgm:spPr/>
      <dgm:t>
        <a:bodyPr/>
        <a:lstStyle/>
        <a:p>
          <a:endParaRPr lang="en-AU"/>
        </a:p>
      </dgm:t>
    </dgm:pt>
    <dgm:pt modelId="{E29A9E0B-CECD-4F39-96CB-D0F1546E7428}">
      <dgm:prSet custT="1"/>
      <dgm:spPr/>
      <dgm:t>
        <a:bodyPr/>
        <a:lstStyle/>
        <a:p>
          <a:r>
            <a:rPr lang="en-AU" sz="2000" dirty="0"/>
            <a:t>Climate</a:t>
          </a:r>
        </a:p>
      </dgm:t>
    </dgm:pt>
    <dgm:pt modelId="{01FE05F0-D327-4196-863C-12B75E2872B4}" type="parTrans" cxnId="{A60C6537-F63C-4CD3-98FD-AC81F3ED0138}">
      <dgm:prSet/>
      <dgm:spPr/>
      <dgm:t>
        <a:bodyPr/>
        <a:lstStyle/>
        <a:p>
          <a:endParaRPr lang="en-AU" sz="2000"/>
        </a:p>
      </dgm:t>
    </dgm:pt>
    <dgm:pt modelId="{7AF272EA-6E53-4EF8-BF7A-42978BCAE5B7}" type="sibTrans" cxnId="{A60C6537-F63C-4CD3-98FD-AC81F3ED0138}">
      <dgm:prSet/>
      <dgm:spPr/>
      <dgm:t>
        <a:bodyPr/>
        <a:lstStyle/>
        <a:p>
          <a:endParaRPr lang="en-AU"/>
        </a:p>
      </dgm:t>
    </dgm:pt>
    <dgm:pt modelId="{F650823A-4226-834E-A588-9C6B10FB4144}">
      <dgm:prSet phldrT="[Text]"/>
      <dgm:spPr/>
      <dgm:t>
        <a:bodyPr/>
        <a:lstStyle/>
        <a:p>
          <a:endParaRPr lang="en-AU" sz="2000" dirty="0"/>
        </a:p>
      </dgm:t>
    </dgm:pt>
    <dgm:pt modelId="{465E4802-0CCA-8446-AC9B-5196D1E59255}" type="parTrans" cxnId="{CF5676E1-A577-A746-9BA8-524AD2021658}">
      <dgm:prSet/>
      <dgm:spPr/>
      <dgm:t>
        <a:bodyPr/>
        <a:lstStyle/>
        <a:p>
          <a:endParaRPr lang="en-AU"/>
        </a:p>
      </dgm:t>
    </dgm:pt>
    <dgm:pt modelId="{97901A2C-0BA7-254D-AD27-CDD6F0EE16BC}" type="sibTrans" cxnId="{CF5676E1-A577-A746-9BA8-524AD2021658}">
      <dgm:prSet/>
      <dgm:spPr/>
      <dgm:t>
        <a:bodyPr/>
        <a:lstStyle/>
        <a:p>
          <a:endParaRPr lang="en-AU"/>
        </a:p>
      </dgm:t>
    </dgm:pt>
    <dgm:pt modelId="{D89510DB-9895-3545-B8E5-60A8CF007C36}">
      <dgm:prSet custT="1"/>
      <dgm:spPr/>
      <dgm:t>
        <a:bodyPr/>
        <a:lstStyle/>
        <a:p>
          <a:r>
            <a:rPr lang="en-AU" sz="2000" dirty="0"/>
            <a:t>Courage</a:t>
          </a:r>
        </a:p>
      </dgm:t>
    </dgm:pt>
    <dgm:pt modelId="{94E12D5B-82DC-DF46-8D27-2D4BFFC07293}" type="parTrans" cxnId="{304B130E-5DB4-2341-9B83-8DDBA3130717}">
      <dgm:prSet/>
      <dgm:spPr/>
      <dgm:t>
        <a:bodyPr/>
        <a:lstStyle/>
        <a:p>
          <a:endParaRPr lang="en-AU" sz="2000"/>
        </a:p>
      </dgm:t>
    </dgm:pt>
    <dgm:pt modelId="{D78CFEC2-1965-6044-9995-C085FDB68026}" type="sibTrans" cxnId="{304B130E-5DB4-2341-9B83-8DDBA3130717}">
      <dgm:prSet/>
      <dgm:spPr/>
      <dgm:t>
        <a:bodyPr/>
        <a:lstStyle/>
        <a:p>
          <a:endParaRPr lang="en-AU"/>
        </a:p>
      </dgm:t>
    </dgm:pt>
    <dgm:pt modelId="{CDFDCF35-757F-564C-8B9C-1EC8CC973BB1}">
      <dgm:prSet custT="1"/>
      <dgm:spPr/>
      <dgm:t>
        <a:bodyPr/>
        <a:lstStyle/>
        <a:p>
          <a:r>
            <a:rPr lang="en-AU" sz="2000" dirty="0"/>
            <a:t>Creativity</a:t>
          </a:r>
        </a:p>
      </dgm:t>
    </dgm:pt>
    <dgm:pt modelId="{0CC4FE06-7E31-6548-8255-CB8EACE8D864}" type="parTrans" cxnId="{913A292C-2D04-5748-89E2-A97A0F14C3DE}">
      <dgm:prSet/>
      <dgm:spPr/>
      <dgm:t>
        <a:bodyPr/>
        <a:lstStyle/>
        <a:p>
          <a:endParaRPr lang="en-US"/>
        </a:p>
      </dgm:t>
    </dgm:pt>
    <dgm:pt modelId="{4BCCEB87-0824-4743-865B-5CD22C68C6BF}" type="sibTrans" cxnId="{913A292C-2D04-5748-89E2-A97A0F14C3DE}">
      <dgm:prSet/>
      <dgm:spPr/>
      <dgm:t>
        <a:bodyPr/>
        <a:lstStyle/>
        <a:p>
          <a:endParaRPr lang="en-US"/>
        </a:p>
      </dgm:t>
    </dgm:pt>
    <dgm:pt modelId="{49C946E2-9B53-274F-8B07-F9383920D338}">
      <dgm:prSet custT="1"/>
      <dgm:spPr/>
      <dgm:t>
        <a:bodyPr/>
        <a:lstStyle/>
        <a:p>
          <a:r>
            <a:rPr lang="en-AU" sz="2000" dirty="0"/>
            <a:t>Comprehension</a:t>
          </a:r>
        </a:p>
      </dgm:t>
    </dgm:pt>
    <dgm:pt modelId="{CDD8D9EB-FE4C-0A4D-B201-0422AB6A8141}" type="parTrans" cxnId="{AC3CF725-73FE-E14E-9724-D8D0B17F423B}">
      <dgm:prSet/>
      <dgm:spPr/>
      <dgm:t>
        <a:bodyPr/>
        <a:lstStyle/>
        <a:p>
          <a:endParaRPr lang="en-US"/>
        </a:p>
      </dgm:t>
    </dgm:pt>
    <dgm:pt modelId="{B7D05FB1-3D44-7A42-9F18-4774CD5CE7F5}" type="sibTrans" cxnId="{AC3CF725-73FE-E14E-9724-D8D0B17F423B}">
      <dgm:prSet/>
      <dgm:spPr/>
      <dgm:t>
        <a:bodyPr/>
        <a:lstStyle/>
        <a:p>
          <a:endParaRPr lang="en-US"/>
        </a:p>
      </dgm:t>
    </dgm:pt>
    <dgm:pt modelId="{9CBEADDD-5700-4EB7-B00E-6FB747153E1D}" type="pres">
      <dgm:prSet presAssocID="{96FA5EAC-8DF0-4D8B-8E03-999419CA44B4}" presName="cycle" presStyleCnt="0">
        <dgm:presLayoutVars>
          <dgm:chMax val="1"/>
          <dgm:dir/>
          <dgm:animLvl val="ctr"/>
          <dgm:resizeHandles val="exact"/>
        </dgm:presLayoutVars>
      </dgm:prSet>
      <dgm:spPr/>
    </dgm:pt>
    <dgm:pt modelId="{8BE14FE5-603E-4598-ACA3-BE43EBE8869C}" type="pres">
      <dgm:prSet presAssocID="{83352987-D8FD-4911-AFBF-7D4837A99E9E}" presName="centerShape" presStyleLbl="node0" presStyleIdx="0" presStyleCnt="1"/>
      <dgm:spPr/>
    </dgm:pt>
    <dgm:pt modelId="{51B912EA-491E-4262-8006-6FF31125B318}" type="pres">
      <dgm:prSet presAssocID="{45B9913E-E945-4B60-98CB-1BB47CC2B7DF}" presName="parTrans" presStyleLbl="bgSibTrans2D1" presStyleIdx="0" presStyleCnt="7"/>
      <dgm:spPr/>
    </dgm:pt>
    <dgm:pt modelId="{B36C9D95-7C10-42A7-B2B8-5D61252D7991}" type="pres">
      <dgm:prSet presAssocID="{57C29056-9C79-40E0-B2AF-A8E654B638E6}" presName="node" presStyleLbl="node1" presStyleIdx="0" presStyleCnt="7">
        <dgm:presLayoutVars>
          <dgm:bulletEnabled val="1"/>
        </dgm:presLayoutVars>
      </dgm:prSet>
      <dgm:spPr/>
    </dgm:pt>
    <dgm:pt modelId="{A47A3D08-3527-4387-BEF4-06644A7CC381}" type="pres">
      <dgm:prSet presAssocID="{01FE05F0-D327-4196-863C-12B75E2872B4}" presName="parTrans" presStyleLbl="bgSibTrans2D1" presStyleIdx="1" presStyleCnt="7"/>
      <dgm:spPr/>
    </dgm:pt>
    <dgm:pt modelId="{7A1CB012-4A51-4305-8F13-23AD3D42627D}" type="pres">
      <dgm:prSet presAssocID="{E29A9E0B-CECD-4F39-96CB-D0F1546E7428}" presName="node" presStyleLbl="node1" presStyleIdx="1" presStyleCnt="7" custScaleX="149634">
        <dgm:presLayoutVars>
          <dgm:bulletEnabled val="1"/>
        </dgm:presLayoutVars>
      </dgm:prSet>
      <dgm:spPr/>
    </dgm:pt>
    <dgm:pt modelId="{2910ECEA-1A64-4499-B003-9CF2DD8CFF2E}" type="pres">
      <dgm:prSet presAssocID="{90519D4D-2FF5-4093-B520-CA15CF6B0924}" presName="parTrans" presStyleLbl="bgSibTrans2D1" presStyleIdx="2" presStyleCnt="7"/>
      <dgm:spPr/>
    </dgm:pt>
    <dgm:pt modelId="{48CC71A2-3AE7-40F9-A291-A35E33C74446}" type="pres">
      <dgm:prSet presAssocID="{7CFFDB0C-BDB1-4F4C-B01E-F0A11F011461}" presName="node" presStyleLbl="node1" presStyleIdx="2" presStyleCnt="7" custScaleX="151850" custRadScaleRad="106756" custRadScaleInc="-17817">
        <dgm:presLayoutVars>
          <dgm:bulletEnabled val="1"/>
        </dgm:presLayoutVars>
      </dgm:prSet>
      <dgm:spPr/>
    </dgm:pt>
    <dgm:pt modelId="{22E97163-C91C-4159-BC49-62C93359F277}" type="pres">
      <dgm:prSet presAssocID="{1249CAD3-5199-47A5-8FF2-BA1FE1E1CEF6}" presName="parTrans" presStyleLbl="bgSibTrans2D1" presStyleIdx="3" presStyleCnt="7"/>
      <dgm:spPr/>
    </dgm:pt>
    <dgm:pt modelId="{88067D4F-AE3B-4314-B950-D8176B948310}" type="pres">
      <dgm:prSet presAssocID="{F7B6F405-CF0F-451E-AF43-45D9B0EF2A59}" presName="node" presStyleLbl="node1" presStyleIdx="3" presStyleCnt="7">
        <dgm:presLayoutVars>
          <dgm:bulletEnabled val="1"/>
        </dgm:presLayoutVars>
      </dgm:prSet>
      <dgm:spPr/>
    </dgm:pt>
    <dgm:pt modelId="{48B41DCA-C9D1-FF43-B941-234A1E4DA4A7}" type="pres">
      <dgm:prSet presAssocID="{94E12D5B-82DC-DF46-8D27-2D4BFFC07293}" presName="parTrans" presStyleLbl="bgSibTrans2D1" presStyleIdx="4" presStyleCnt="7"/>
      <dgm:spPr/>
    </dgm:pt>
    <dgm:pt modelId="{B1D2CCC3-2476-D94A-B43C-CAD65BA093DC}" type="pres">
      <dgm:prSet presAssocID="{D89510DB-9895-3545-B8E5-60A8CF007C36}" presName="node" presStyleLbl="node1" presStyleIdx="4" presStyleCnt="7">
        <dgm:presLayoutVars>
          <dgm:bulletEnabled val="1"/>
        </dgm:presLayoutVars>
      </dgm:prSet>
      <dgm:spPr/>
    </dgm:pt>
    <dgm:pt modelId="{56DDA1E1-F369-0941-833A-55A01E64F8FC}" type="pres">
      <dgm:prSet presAssocID="{CDD8D9EB-FE4C-0A4D-B201-0422AB6A8141}" presName="parTrans" presStyleLbl="bgSibTrans2D1" presStyleIdx="5" presStyleCnt="7"/>
      <dgm:spPr/>
    </dgm:pt>
    <dgm:pt modelId="{AF820757-7FF3-324F-8251-6D284533E098}" type="pres">
      <dgm:prSet presAssocID="{49C946E2-9B53-274F-8B07-F9383920D338}" presName="node" presStyleLbl="node1" presStyleIdx="5" presStyleCnt="7" custScaleX="157108" custRadScaleRad="102988" custRadScaleInc="2888">
        <dgm:presLayoutVars>
          <dgm:bulletEnabled val="1"/>
        </dgm:presLayoutVars>
      </dgm:prSet>
      <dgm:spPr/>
    </dgm:pt>
    <dgm:pt modelId="{9DE2B539-8DD9-3A4A-BC05-0F0EF2FC6E48}" type="pres">
      <dgm:prSet presAssocID="{0CC4FE06-7E31-6548-8255-CB8EACE8D864}" presName="parTrans" presStyleLbl="bgSibTrans2D1" presStyleIdx="6" presStyleCnt="7"/>
      <dgm:spPr/>
    </dgm:pt>
    <dgm:pt modelId="{36A11D82-B19A-E249-9D45-03DB955018D6}" type="pres">
      <dgm:prSet presAssocID="{CDFDCF35-757F-564C-8B9C-1EC8CC973BB1}" presName="node" presStyleLbl="node1" presStyleIdx="6" presStyleCnt="7">
        <dgm:presLayoutVars>
          <dgm:bulletEnabled val="1"/>
        </dgm:presLayoutVars>
      </dgm:prSet>
      <dgm:spPr/>
    </dgm:pt>
  </dgm:ptLst>
  <dgm:cxnLst>
    <dgm:cxn modelId="{2D8B9200-AC05-9142-9611-B8B4FD8D2EC6}" type="presOf" srcId="{96FA5EAC-8DF0-4D8B-8E03-999419CA44B4}" destId="{9CBEADDD-5700-4EB7-B00E-6FB747153E1D}" srcOrd="0" destOrd="0" presId="urn:microsoft.com/office/officeart/2005/8/layout/radial4"/>
    <dgm:cxn modelId="{304B130E-5DB4-2341-9B83-8DDBA3130717}" srcId="{83352987-D8FD-4911-AFBF-7D4837A99E9E}" destId="{D89510DB-9895-3545-B8E5-60A8CF007C36}" srcOrd="4" destOrd="0" parTransId="{94E12D5B-82DC-DF46-8D27-2D4BFFC07293}" sibTransId="{D78CFEC2-1965-6044-9995-C085FDB68026}"/>
    <dgm:cxn modelId="{C5B67E17-8261-3C41-B537-4DEDAE978217}" type="presOf" srcId="{45B9913E-E945-4B60-98CB-1BB47CC2B7DF}" destId="{51B912EA-491E-4262-8006-6FF31125B318}" srcOrd="0" destOrd="0" presId="urn:microsoft.com/office/officeart/2005/8/layout/radial4"/>
    <dgm:cxn modelId="{90549525-46F5-7346-87EF-DB7B92F02E10}" type="presOf" srcId="{D89510DB-9895-3545-B8E5-60A8CF007C36}" destId="{B1D2CCC3-2476-D94A-B43C-CAD65BA093DC}" srcOrd="0" destOrd="0" presId="urn:microsoft.com/office/officeart/2005/8/layout/radial4"/>
    <dgm:cxn modelId="{AC3CF725-73FE-E14E-9724-D8D0B17F423B}" srcId="{83352987-D8FD-4911-AFBF-7D4837A99E9E}" destId="{49C946E2-9B53-274F-8B07-F9383920D338}" srcOrd="5" destOrd="0" parTransId="{CDD8D9EB-FE4C-0A4D-B201-0422AB6A8141}" sibTransId="{B7D05FB1-3D44-7A42-9F18-4774CD5CE7F5}"/>
    <dgm:cxn modelId="{8277A427-8CE4-DC4C-9F2C-76C325A035DE}" type="presOf" srcId="{0CC4FE06-7E31-6548-8255-CB8EACE8D864}" destId="{9DE2B539-8DD9-3A4A-BC05-0F0EF2FC6E48}" srcOrd="0" destOrd="0" presId="urn:microsoft.com/office/officeart/2005/8/layout/radial4"/>
    <dgm:cxn modelId="{913A292C-2D04-5748-89E2-A97A0F14C3DE}" srcId="{83352987-D8FD-4911-AFBF-7D4837A99E9E}" destId="{CDFDCF35-757F-564C-8B9C-1EC8CC973BB1}" srcOrd="6" destOrd="0" parTransId="{0CC4FE06-7E31-6548-8255-CB8EACE8D864}" sibTransId="{4BCCEB87-0824-4743-865B-5CD22C68C6BF}"/>
    <dgm:cxn modelId="{A60C6537-F63C-4CD3-98FD-AC81F3ED0138}" srcId="{83352987-D8FD-4911-AFBF-7D4837A99E9E}" destId="{E29A9E0B-CECD-4F39-96CB-D0F1546E7428}" srcOrd="1" destOrd="0" parTransId="{01FE05F0-D327-4196-863C-12B75E2872B4}" sibTransId="{7AF272EA-6E53-4EF8-BF7A-42978BCAE5B7}"/>
    <dgm:cxn modelId="{CAADF942-7C2A-F047-8E22-E0FEC616A2D9}" type="presOf" srcId="{F7B6F405-CF0F-451E-AF43-45D9B0EF2A59}" destId="{88067D4F-AE3B-4314-B950-D8176B948310}" srcOrd="0" destOrd="0" presId="urn:microsoft.com/office/officeart/2005/8/layout/radial4"/>
    <dgm:cxn modelId="{15F8D243-89AA-614C-81C6-91B3DFE00139}" type="presOf" srcId="{1249CAD3-5199-47A5-8FF2-BA1FE1E1CEF6}" destId="{22E97163-C91C-4159-BC49-62C93359F277}" srcOrd="0" destOrd="0" presId="urn:microsoft.com/office/officeart/2005/8/layout/radial4"/>
    <dgm:cxn modelId="{CDA32648-A30A-44AD-8DA1-509FC2AEA365}" srcId="{83352987-D8FD-4911-AFBF-7D4837A99E9E}" destId="{7CFFDB0C-BDB1-4F4C-B01E-F0A11F011461}" srcOrd="2" destOrd="0" parTransId="{90519D4D-2FF5-4093-B520-CA15CF6B0924}" sibTransId="{85A8B2C4-9B6E-4FCE-B863-B42383B339DF}"/>
    <dgm:cxn modelId="{5733ED56-F074-2144-A708-9E4438A119E5}" type="presOf" srcId="{90519D4D-2FF5-4093-B520-CA15CF6B0924}" destId="{2910ECEA-1A64-4499-B003-9CF2DD8CFF2E}" srcOrd="0" destOrd="0" presId="urn:microsoft.com/office/officeart/2005/8/layout/radial4"/>
    <dgm:cxn modelId="{5EEFBE62-DEE7-6343-A0B3-443398633F2C}" type="presOf" srcId="{49C946E2-9B53-274F-8B07-F9383920D338}" destId="{AF820757-7FF3-324F-8251-6D284533E098}" srcOrd="0" destOrd="0" presId="urn:microsoft.com/office/officeart/2005/8/layout/radial4"/>
    <dgm:cxn modelId="{E55D3969-CF7B-D948-8C61-A2D1773DB403}" type="presOf" srcId="{94E12D5B-82DC-DF46-8D27-2D4BFFC07293}" destId="{48B41DCA-C9D1-FF43-B941-234A1E4DA4A7}" srcOrd="0" destOrd="0" presId="urn:microsoft.com/office/officeart/2005/8/layout/radial4"/>
    <dgm:cxn modelId="{B522DC6F-999C-E744-BEAC-B88AFF7E5ABD}" type="presOf" srcId="{CDFDCF35-757F-564C-8B9C-1EC8CC973BB1}" destId="{36A11D82-B19A-E249-9D45-03DB955018D6}" srcOrd="0" destOrd="0" presId="urn:microsoft.com/office/officeart/2005/8/layout/radial4"/>
    <dgm:cxn modelId="{6AD36A83-565F-4211-B1A5-6FE746586E39}" srcId="{96FA5EAC-8DF0-4D8B-8E03-999419CA44B4}" destId="{83352987-D8FD-4911-AFBF-7D4837A99E9E}" srcOrd="0" destOrd="0" parTransId="{33EA21AF-89E7-4B53-AD55-6ABC9072CE80}" sibTransId="{2ECCE755-C528-498A-A5D9-9E987025AF70}"/>
    <dgm:cxn modelId="{A8763785-3C2C-5D40-8D7D-35901E82865A}" type="presOf" srcId="{57C29056-9C79-40E0-B2AF-A8E654B638E6}" destId="{B36C9D95-7C10-42A7-B2B8-5D61252D7991}" srcOrd="0" destOrd="0" presId="urn:microsoft.com/office/officeart/2005/8/layout/radial4"/>
    <dgm:cxn modelId="{DB1FEE8E-DF87-5F44-8412-B4AB0AFF9413}" type="presOf" srcId="{CDD8D9EB-FE4C-0A4D-B201-0422AB6A8141}" destId="{56DDA1E1-F369-0941-833A-55A01E64F8FC}" srcOrd="0" destOrd="0" presId="urn:microsoft.com/office/officeart/2005/8/layout/radial4"/>
    <dgm:cxn modelId="{EBF52098-E2F8-4575-8A5D-A88875539D35}" srcId="{83352987-D8FD-4911-AFBF-7D4837A99E9E}" destId="{57C29056-9C79-40E0-B2AF-A8E654B638E6}" srcOrd="0" destOrd="0" parTransId="{45B9913E-E945-4B60-98CB-1BB47CC2B7DF}" sibTransId="{A9752ADC-ADAD-4A02-A45B-622A6F963B19}"/>
    <dgm:cxn modelId="{82AAE19D-B256-9D44-9ADF-A22BEBC202CD}" type="presOf" srcId="{83352987-D8FD-4911-AFBF-7D4837A99E9E}" destId="{8BE14FE5-603E-4598-ACA3-BE43EBE8869C}" srcOrd="0" destOrd="0" presId="urn:microsoft.com/office/officeart/2005/8/layout/radial4"/>
    <dgm:cxn modelId="{79754AC5-A913-4945-98FB-668D6486C0E5}" type="presOf" srcId="{E29A9E0B-CECD-4F39-96CB-D0F1546E7428}" destId="{7A1CB012-4A51-4305-8F13-23AD3D42627D}" srcOrd="0" destOrd="0" presId="urn:microsoft.com/office/officeart/2005/8/layout/radial4"/>
    <dgm:cxn modelId="{CF5676E1-A577-A746-9BA8-524AD2021658}" srcId="{96FA5EAC-8DF0-4D8B-8E03-999419CA44B4}" destId="{F650823A-4226-834E-A588-9C6B10FB4144}" srcOrd="1" destOrd="0" parTransId="{465E4802-0CCA-8446-AC9B-5196D1E59255}" sibTransId="{97901A2C-0BA7-254D-AD27-CDD6F0EE16BC}"/>
    <dgm:cxn modelId="{B8B4A8E1-6F91-3A44-8130-B18896629498}" type="presOf" srcId="{7CFFDB0C-BDB1-4F4C-B01E-F0A11F011461}" destId="{48CC71A2-3AE7-40F9-A291-A35E33C74446}" srcOrd="0" destOrd="0" presId="urn:microsoft.com/office/officeart/2005/8/layout/radial4"/>
    <dgm:cxn modelId="{4F99DAED-B7B9-4D3D-93E3-DF1FA4980C1A}" srcId="{83352987-D8FD-4911-AFBF-7D4837A99E9E}" destId="{F7B6F405-CF0F-451E-AF43-45D9B0EF2A59}" srcOrd="3" destOrd="0" parTransId="{1249CAD3-5199-47A5-8FF2-BA1FE1E1CEF6}" sibTransId="{962FBE65-23D6-419F-9F68-659F3A2428FC}"/>
    <dgm:cxn modelId="{3687E3F2-407B-FE49-8E7D-A5177BD9D687}" type="presOf" srcId="{01FE05F0-D327-4196-863C-12B75E2872B4}" destId="{A47A3D08-3527-4387-BEF4-06644A7CC381}" srcOrd="0" destOrd="0" presId="urn:microsoft.com/office/officeart/2005/8/layout/radial4"/>
    <dgm:cxn modelId="{84E902E2-78FE-B140-A33C-BF30BDE57FE5}" type="presParOf" srcId="{9CBEADDD-5700-4EB7-B00E-6FB747153E1D}" destId="{8BE14FE5-603E-4598-ACA3-BE43EBE8869C}" srcOrd="0" destOrd="0" presId="urn:microsoft.com/office/officeart/2005/8/layout/radial4"/>
    <dgm:cxn modelId="{95D36B32-EF5D-D347-BEEE-0A3A8657B25E}" type="presParOf" srcId="{9CBEADDD-5700-4EB7-B00E-6FB747153E1D}" destId="{51B912EA-491E-4262-8006-6FF31125B318}" srcOrd="1" destOrd="0" presId="urn:microsoft.com/office/officeart/2005/8/layout/radial4"/>
    <dgm:cxn modelId="{1D08DB34-4E96-BE41-82D5-F014C7529F74}" type="presParOf" srcId="{9CBEADDD-5700-4EB7-B00E-6FB747153E1D}" destId="{B36C9D95-7C10-42A7-B2B8-5D61252D7991}" srcOrd="2" destOrd="0" presId="urn:microsoft.com/office/officeart/2005/8/layout/radial4"/>
    <dgm:cxn modelId="{1426196F-E45E-2541-9C72-B6662A1368D8}" type="presParOf" srcId="{9CBEADDD-5700-4EB7-B00E-6FB747153E1D}" destId="{A47A3D08-3527-4387-BEF4-06644A7CC381}" srcOrd="3" destOrd="0" presId="urn:microsoft.com/office/officeart/2005/8/layout/radial4"/>
    <dgm:cxn modelId="{1B21FFBB-97E8-EE45-86AA-65E57F12374F}" type="presParOf" srcId="{9CBEADDD-5700-4EB7-B00E-6FB747153E1D}" destId="{7A1CB012-4A51-4305-8F13-23AD3D42627D}" srcOrd="4" destOrd="0" presId="urn:microsoft.com/office/officeart/2005/8/layout/radial4"/>
    <dgm:cxn modelId="{D20C2982-884C-F744-BD48-FB5B3EE902E7}" type="presParOf" srcId="{9CBEADDD-5700-4EB7-B00E-6FB747153E1D}" destId="{2910ECEA-1A64-4499-B003-9CF2DD8CFF2E}" srcOrd="5" destOrd="0" presId="urn:microsoft.com/office/officeart/2005/8/layout/radial4"/>
    <dgm:cxn modelId="{7C3DE65E-784E-2144-9C7A-255F9BA93499}" type="presParOf" srcId="{9CBEADDD-5700-4EB7-B00E-6FB747153E1D}" destId="{48CC71A2-3AE7-40F9-A291-A35E33C74446}" srcOrd="6" destOrd="0" presId="urn:microsoft.com/office/officeart/2005/8/layout/radial4"/>
    <dgm:cxn modelId="{BE56DE1C-A991-C248-AC9A-846927C772DF}" type="presParOf" srcId="{9CBEADDD-5700-4EB7-B00E-6FB747153E1D}" destId="{22E97163-C91C-4159-BC49-62C93359F277}" srcOrd="7" destOrd="0" presId="urn:microsoft.com/office/officeart/2005/8/layout/radial4"/>
    <dgm:cxn modelId="{AA65E30A-159A-E84E-A5C5-C324D9BA23CD}" type="presParOf" srcId="{9CBEADDD-5700-4EB7-B00E-6FB747153E1D}" destId="{88067D4F-AE3B-4314-B950-D8176B948310}" srcOrd="8" destOrd="0" presId="urn:microsoft.com/office/officeart/2005/8/layout/radial4"/>
    <dgm:cxn modelId="{26DEC33C-D71A-C440-8FE4-E8CD8FB74905}" type="presParOf" srcId="{9CBEADDD-5700-4EB7-B00E-6FB747153E1D}" destId="{48B41DCA-C9D1-FF43-B941-234A1E4DA4A7}" srcOrd="9" destOrd="0" presId="urn:microsoft.com/office/officeart/2005/8/layout/radial4"/>
    <dgm:cxn modelId="{F1353240-1C8C-0646-8DA4-2F134065FBDE}" type="presParOf" srcId="{9CBEADDD-5700-4EB7-B00E-6FB747153E1D}" destId="{B1D2CCC3-2476-D94A-B43C-CAD65BA093DC}" srcOrd="10" destOrd="0" presId="urn:microsoft.com/office/officeart/2005/8/layout/radial4"/>
    <dgm:cxn modelId="{6BD48634-B016-654B-AF19-9EBD1632212D}" type="presParOf" srcId="{9CBEADDD-5700-4EB7-B00E-6FB747153E1D}" destId="{56DDA1E1-F369-0941-833A-55A01E64F8FC}" srcOrd="11" destOrd="0" presId="urn:microsoft.com/office/officeart/2005/8/layout/radial4"/>
    <dgm:cxn modelId="{385AE871-0377-AD44-87BA-39AB3A312858}" type="presParOf" srcId="{9CBEADDD-5700-4EB7-B00E-6FB747153E1D}" destId="{AF820757-7FF3-324F-8251-6D284533E098}" srcOrd="12" destOrd="0" presId="urn:microsoft.com/office/officeart/2005/8/layout/radial4"/>
    <dgm:cxn modelId="{58CFA0BA-3881-5640-8125-8BC6E62A8262}" type="presParOf" srcId="{9CBEADDD-5700-4EB7-B00E-6FB747153E1D}" destId="{9DE2B539-8DD9-3A4A-BC05-0F0EF2FC6E48}" srcOrd="13" destOrd="0" presId="urn:microsoft.com/office/officeart/2005/8/layout/radial4"/>
    <dgm:cxn modelId="{86008FC8-D251-5F47-8C1C-927331001EBE}" type="presParOf" srcId="{9CBEADDD-5700-4EB7-B00E-6FB747153E1D}" destId="{36A11D82-B19A-E249-9D45-03DB955018D6}" srcOrd="14"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182C57F-B909-48AE-926B-5F9FB773E24A}" type="doc">
      <dgm:prSet loTypeId="urn:microsoft.com/office/officeart/2005/8/layout/radial4" loCatId="relationship" qsTypeId="urn:microsoft.com/office/officeart/2005/8/quickstyle/simple2" qsCatId="simple" csTypeId="urn:microsoft.com/office/officeart/2005/8/colors/accent2_2" csCatId="accent2" phldr="1"/>
      <dgm:spPr/>
      <dgm:t>
        <a:bodyPr/>
        <a:lstStyle/>
        <a:p>
          <a:endParaRPr lang="en-AU"/>
        </a:p>
      </dgm:t>
    </dgm:pt>
    <dgm:pt modelId="{DDAF14BC-FDC4-479C-9857-6CB53EFDDE4F}">
      <dgm:prSet phldrT="[Text]" custT="1"/>
      <dgm:spPr/>
      <dgm:t>
        <a:bodyPr/>
        <a:lstStyle/>
        <a:p>
          <a:r>
            <a:rPr lang="en-AU" sz="2200" b="1" i="0" dirty="0">
              <a:latin typeface="Avenir LT Std 95 Black" panose="020B0503020203020204" pitchFamily="34" charset="0"/>
            </a:rPr>
            <a:t>Accountability</a:t>
          </a:r>
        </a:p>
      </dgm:t>
    </dgm:pt>
    <dgm:pt modelId="{F3B24D26-2343-4C92-84B4-EA8D8E48DCCA}" type="parTrans" cxnId="{CA58DFEC-DB98-4422-B860-1485C7865B15}">
      <dgm:prSet/>
      <dgm:spPr/>
      <dgm:t>
        <a:bodyPr/>
        <a:lstStyle/>
        <a:p>
          <a:endParaRPr lang="en-AU"/>
        </a:p>
      </dgm:t>
    </dgm:pt>
    <dgm:pt modelId="{98BF390C-C0A8-4453-B9AB-6C92C3662411}" type="sibTrans" cxnId="{CA58DFEC-DB98-4422-B860-1485C7865B15}">
      <dgm:prSet/>
      <dgm:spPr/>
      <dgm:t>
        <a:bodyPr/>
        <a:lstStyle/>
        <a:p>
          <a:endParaRPr lang="en-AU"/>
        </a:p>
      </dgm:t>
    </dgm:pt>
    <dgm:pt modelId="{C2CBDAD0-440C-4DDC-B0C1-7F871A9FC20D}">
      <dgm:prSet phldrT="[Text]" custT="1"/>
      <dgm:spPr>
        <a:solidFill>
          <a:schemeClr val="accent1">
            <a:lumMod val="60000"/>
            <a:lumOff val="40000"/>
          </a:schemeClr>
        </a:solidFill>
      </dgm:spPr>
      <dgm:t>
        <a:bodyPr/>
        <a:lstStyle/>
        <a:p>
          <a:r>
            <a:rPr lang="en-AU" sz="1600" b="0" i="0" dirty="0">
              <a:solidFill>
                <a:schemeClr val="tx1"/>
              </a:solidFill>
              <a:latin typeface="Avenir LT Std 35 Light" panose="020B0402020203020204" pitchFamily="34" charset="0"/>
            </a:rPr>
            <a:t>Definition and Understanding</a:t>
          </a:r>
        </a:p>
      </dgm:t>
    </dgm:pt>
    <dgm:pt modelId="{DEB4AD82-0A53-4026-AF13-A0E85AF0252D}" type="parTrans" cxnId="{55067471-0C5B-4496-B22F-3051FD2661C6}">
      <dgm:prSet/>
      <dgm:spPr/>
      <dgm:t>
        <a:bodyPr/>
        <a:lstStyle/>
        <a:p>
          <a:endParaRPr lang="en-AU"/>
        </a:p>
      </dgm:t>
    </dgm:pt>
    <dgm:pt modelId="{F6C8828D-19E1-4FD5-BEE6-F82E662E8B30}" type="sibTrans" cxnId="{55067471-0C5B-4496-B22F-3051FD2661C6}">
      <dgm:prSet/>
      <dgm:spPr/>
      <dgm:t>
        <a:bodyPr/>
        <a:lstStyle/>
        <a:p>
          <a:endParaRPr lang="en-AU"/>
        </a:p>
      </dgm:t>
    </dgm:pt>
    <dgm:pt modelId="{938DC7D8-6D58-4ED0-8097-612F7E00B604}">
      <dgm:prSet phldrT="[Text]" custT="1"/>
      <dgm:spPr>
        <a:solidFill>
          <a:schemeClr val="accent1">
            <a:lumMod val="60000"/>
            <a:lumOff val="40000"/>
          </a:schemeClr>
        </a:solidFill>
      </dgm:spPr>
      <dgm:t>
        <a:bodyPr/>
        <a:lstStyle/>
        <a:p>
          <a:r>
            <a:rPr lang="en-AU" sz="1600" b="0" i="0" dirty="0">
              <a:solidFill>
                <a:schemeClr val="tx1"/>
              </a:solidFill>
              <a:latin typeface="Avenir LT Std 35 Light" panose="020B0402020203020204" pitchFamily="34" charset="0"/>
            </a:rPr>
            <a:t>Feedback. Cultural not personal</a:t>
          </a:r>
        </a:p>
      </dgm:t>
    </dgm:pt>
    <dgm:pt modelId="{A7377E6B-4C0F-4788-BA83-25FF5440B542}" type="parTrans" cxnId="{FC66D63C-B5DA-4A8C-9D1D-4E940F00B561}">
      <dgm:prSet/>
      <dgm:spPr/>
      <dgm:t>
        <a:bodyPr/>
        <a:lstStyle/>
        <a:p>
          <a:endParaRPr lang="en-AU"/>
        </a:p>
      </dgm:t>
    </dgm:pt>
    <dgm:pt modelId="{B9DE0D57-844C-47F3-AB5B-04E5087B2142}" type="sibTrans" cxnId="{FC66D63C-B5DA-4A8C-9D1D-4E940F00B561}">
      <dgm:prSet/>
      <dgm:spPr/>
      <dgm:t>
        <a:bodyPr/>
        <a:lstStyle/>
        <a:p>
          <a:endParaRPr lang="en-AU"/>
        </a:p>
      </dgm:t>
    </dgm:pt>
    <dgm:pt modelId="{EB0E6926-2A80-4C0F-B2B6-F13292358FED}">
      <dgm:prSet phldrT="[Text]" custT="1"/>
      <dgm:spPr>
        <a:solidFill>
          <a:schemeClr val="accent1">
            <a:lumMod val="60000"/>
            <a:lumOff val="40000"/>
          </a:schemeClr>
        </a:solidFill>
      </dgm:spPr>
      <dgm:t>
        <a:bodyPr/>
        <a:lstStyle/>
        <a:p>
          <a:r>
            <a:rPr lang="en-AU" sz="1600" b="0" i="0" dirty="0">
              <a:solidFill>
                <a:schemeClr val="tx1"/>
              </a:solidFill>
              <a:latin typeface="Avenir LT Std 35 Light" panose="020B0402020203020204" pitchFamily="34" charset="0"/>
            </a:rPr>
            <a:t>Immediacy and Clarity</a:t>
          </a:r>
        </a:p>
      </dgm:t>
    </dgm:pt>
    <dgm:pt modelId="{EA318E21-5BCA-4466-9E52-B36071BD42E1}" type="parTrans" cxnId="{F769D7CC-DB7C-4D9C-AD32-FD618F2DC8AF}">
      <dgm:prSet/>
      <dgm:spPr/>
      <dgm:t>
        <a:bodyPr/>
        <a:lstStyle/>
        <a:p>
          <a:endParaRPr lang="en-AU"/>
        </a:p>
      </dgm:t>
    </dgm:pt>
    <dgm:pt modelId="{022A3B72-8198-48DC-98B4-1F2DAE4D9CEB}" type="sibTrans" cxnId="{F769D7CC-DB7C-4D9C-AD32-FD618F2DC8AF}">
      <dgm:prSet/>
      <dgm:spPr/>
      <dgm:t>
        <a:bodyPr/>
        <a:lstStyle/>
        <a:p>
          <a:endParaRPr lang="en-AU"/>
        </a:p>
      </dgm:t>
    </dgm:pt>
    <dgm:pt modelId="{FD1EA2E0-065B-487A-A34D-70F3A745C565}">
      <dgm:prSet custT="1"/>
      <dgm:spPr>
        <a:solidFill>
          <a:schemeClr val="accent1">
            <a:lumMod val="60000"/>
            <a:lumOff val="40000"/>
          </a:schemeClr>
        </a:solidFill>
      </dgm:spPr>
      <dgm:t>
        <a:bodyPr/>
        <a:lstStyle/>
        <a:p>
          <a:r>
            <a:rPr lang="en-AU" sz="1600" b="0" i="0" dirty="0">
              <a:solidFill>
                <a:schemeClr val="tx1"/>
              </a:solidFill>
              <a:latin typeface="Avenir LT Std 35 Light" panose="020B0402020203020204" pitchFamily="34" charset="0"/>
            </a:rPr>
            <a:t>Consequences</a:t>
          </a:r>
        </a:p>
      </dgm:t>
    </dgm:pt>
    <dgm:pt modelId="{39D96FFA-8F96-4622-95E7-EB167B2DC9E7}" type="parTrans" cxnId="{3B962FB1-C79F-452B-BE76-7936F9BB6DC2}">
      <dgm:prSet/>
      <dgm:spPr/>
      <dgm:t>
        <a:bodyPr/>
        <a:lstStyle/>
        <a:p>
          <a:endParaRPr lang="en-AU"/>
        </a:p>
      </dgm:t>
    </dgm:pt>
    <dgm:pt modelId="{41FD78BA-DFB8-4850-83F7-9ADF792ACC54}" type="sibTrans" cxnId="{3B962FB1-C79F-452B-BE76-7936F9BB6DC2}">
      <dgm:prSet/>
      <dgm:spPr/>
      <dgm:t>
        <a:bodyPr/>
        <a:lstStyle/>
        <a:p>
          <a:endParaRPr lang="en-AU"/>
        </a:p>
      </dgm:t>
    </dgm:pt>
    <dgm:pt modelId="{8FCA1632-2BB6-49BC-B581-DD3DDC7D46C4}" type="pres">
      <dgm:prSet presAssocID="{6182C57F-B909-48AE-926B-5F9FB773E24A}" presName="cycle" presStyleCnt="0">
        <dgm:presLayoutVars>
          <dgm:chMax val="1"/>
          <dgm:dir/>
          <dgm:animLvl val="ctr"/>
          <dgm:resizeHandles val="exact"/>
        </dgm:presLayoutVars>
      </dgm:prSet>
      <dgm:spPr/>
    </dgm:pt>
    <dgm:pt modelId="{AE2FF7B9-183A-4D48-BCC9-E591442B0379}" type="pres">
      <dgm:prSet presAssocID="{DDAF14BC-FDC4-479C-9857-6CB53EFDDE4F}" presName="centerShape" presStyleLbl="node0" presStyleIdx="0" presStyleCnt="1" custScaleX="152385" custScaleY="152385" custLinFactNeighborX="-90" custLinFactNeighborY="1563"/>
      <dgm:spPr/>
    </dgm:pt>
    <dgm:pt modelId="{CA3FFD40-03B0-4254-B0D6-E231984349D3}" type="pres">
      <dgm:prSet presAssocID="{DEB4AD82-0A53-4026-AF13-A0E85AF0252D}" presName="parTrans" presStyleLbl="bgSibTrans2D1" presStyleIdx="0" presStyleCnt="4" custScaleX="97386" custScaleY="56821"/>
      <dgm:spPr/>
    </dgm:pt>
    <dgm:pt modelId="{39A55D74-5A2B-46E7-B2CF-BD6554EA1D19}" type="pres">
      <dgm:prSet presAssocID="{C2CBDAD0-440C-4DDC-B0C1-7F871A9FC20D}" presName="node" presStyleLbl="node1" presStyleIdx="0" presStyleCnt="4" custScaleX="97385" custScaleY="78316" custRadScaleRad="107185" custRadScaleInc="-2282">
        <dgm:presLayoutVars>
          <dgm:bulletEnabled val="1"/>
        </dgm:presLayoutVars>
      </dgm:prSet>
      <dgm:spPr/>
    </dgm:pt>
    <dgm:pt modelId="{3CDD7FBD-B8B6-4C97-B447-32FB36516F4A}" type="pres">
      <dgm:prSet presAssocID="{A7377E6B-4C0F-4788-BA83-25FF5440B542}" presName="parTrans" presStyleLbl="bgSibTrans2D1" presStyleIdx="1" presStyleCnt="4" custScaleX="97386" custScaleY="56821"/>
      <dgm:spPr/>
    </dgm:pt>
    <dgm:pt modelId="{EE5F130A-B3EB-47CE-BCB6-C6D3EB63488F}" type="pres">
      <dgm:prSet presAssocID="{938DC7D8-6D58-4ED0-8097-612F7E00B604}" presName="node" presStyleLbl="node1" presStyleIdx="1" presStyleCnt="4" custScaleX="97385" custScaleY="78316">
        <dgm:presLayoutVars>
          <dgm:bulletEnabled val="1"/>
        </dgm:presLayoutVars>
      </dgm:prSet>
      <dgm:spPr/>
    </dgm:pt>
    <dgm:pt modelId="{4B8F2323-3755-4619-90D5-527243E57503}" type="pres">
      <dgm:prSet presAssocID="{EA318E21-5BCA-4466-9E52-B36071BD42E1}" presName="parTrans" presStyleLbl="bgSibTrans2D1" presStyleIdx="2" presStyleCnt="4" custScaleX="97386" custScaleY="56821"/>
      <dgm:spPr/>
    </dgm:pt>
    <dgm:pt modelId="{499348AD-CBB2-4FAB-B263-BD43D4D3F689}" type="pres">
      <dgm:prSet presAssocID="{EB0E6926-2A80-4C0F-B2B6-F13292358FED}" presName="node" presStyleLbl="node1" presStyleIdx="2" presStyleCnt="4" custScaleX="97385" custScaleY="78316">
        <dgm:presLayoutVars>
          <dgm:bulletEnabled val="1"/>
        </dgm:presLayoutVars>
      </dgm:prSet>
      <dgm:spPr/>
    </dgm:pt>
    <dgm:pt modelId="{69EBC448-2086-4139-80C4-E128D490310B}" type="pres">
      <dgm:prSet presAssocID="{39D96FFA-8F96-4622-95E7-EB167B2DC9E7}" presName="parTrans" presStyleLbl="bgSibTrans2D1" presStyleIdx="3" presStyleCnt="4" custScaleX="97386" custScaleY="56821"/>
      <dgm:spPr/>
    </dgm:pt>
    <dgm:pt modelId="{0D17F5D2-5C9F-4E0E-92EB-26E6F36DB24C}" type="pres">
      <dgm:prSet presAssocID="{FD1EA2E0-065B-487A-A34D-70F3A745C565}" presName="node" presStyleLbl="node1" presStyleIdx="3" presStyleCnt="4" custScaleX="97385" custScaleY="78316" custRadScaleRad="110737" custRadScaleInc="3297">
        <dgm:presLayoutVars>
          <dgm:bulletEnabled val="1"/>
        </dgm:presLayoutVars>
      </dgm:prSet>
      <dgm:spPr/>
    </dgm:pt>
  </dgm:ptLst>
  <dgm:cxnLst>
    <dgm:cxn modelId="{FC66D63C-B5DA-4A8C-9D1D-4E940F00B561}" srcId="{DDAF14BC-FDC4-479C-9857-6CB53EFDDE4F}" destId="{938DC7D8-6D58-4ED0-8097-612F7E00B604}" srcOrd="1" destOrd="0" parTransId="{A7377E6B-4C0F-4788-BA83-25FF5440B542}" sibTransId="{B9DE0D57-844C-47F3-AB5B-04E5087B2142}"/>
    <dgm:cxn modelId="{237CFB3C-A60E-4E37-B2DF-73BD62C44DB6}" type="presOf" srcId="{39D96FFA-8F96-4622-95E7-EB167B2DC9E7}" destId="{69EBC448-2086-4139-80C4-E128D490310B}" srcOrd="0" destOrd="0" presId="urn:microsoft.com/office/officeart/2005/8/layout/radial4"/>
    <dgm:cxn modelId="{FB774F47-D764-4875-B9D5-8C1855BC1962}" type="presOf" srcId="{DEB4AD82-0A53-4026-AF13-A0E85AF0252D}" destId="{CA3FFD40-03B0-4254-B0D6-E231984349D3}" srcOrd="0" destOrd="0" presId="urn:microsoft.com/office/officeart/2005/8/layout/radial4"/>
    <dgm:cxn modelId="{2341904C-C0A1-4EA8-AA96-3729B56F5821}" type="presOf" srcId="{938DC7D8-6D58-4ED0-8097-612F7E00B604}" destId="{EE5F130A-B3EB-47CE-BCB6-C6D3EB63488F}" srcOrd="0" destOrd="0" presId="urn:microsoft.com/office/officeart/2005/8/layout/radial4"/>
    <dgm:cxn modelId="{EF5E474F-876B-4F7B-AAB8-ADBB1BB0D2CF}" type="presOf" srcId="{FD1EA2E0-065B-487A-A34D-70F3A745C565}" destId="{0D17F5D2-5C9F-4E0E-92EB-26E6F36DB24C}" srcOrd="0" destOrd="0" presId="urn:microsoft.com/office/officeart/2005/8/layout/radial4"/>
    <dgm:cxn modelId="{110E1252-B636-45BF-A64C-C32B085278E3}" type="presOf" srcId="{A7377E6B-4C0F-4788-BA83-25FF5440B542}" destId="{3CDD7FBD-B8B6-4C97-B447-32FB36516F4A}" srcOrd="0" destOrd="0" presId="urn:microsoft.com/office/officeart/2005/8/layout/radial4"/>
    <dgm:cxn modelId="{55067471-0C5B-4496-B22F-3051FD2661C6}" srcId="{DDAF14BC-FDC4-479C-9857-6CB53EFDDE4F}" destId="{C2CBDAD0-440C-4DDC-B0C1-7F871A9FC20D}" srcOrd="0" destOrd="0" parTransId="{DEB4AD82-0A53-4026-AF13-A0E85AF0252D}" sibTransId="{F6C8828D-19E1-4FD5-BEE6-F82E662E8B30}"/>
    <dgm:cxn modelId="{A57C5C74-33F0-45E6-8A18-5963B0F2A5E9}" type="presOf" srcId="{EB0E6926-2A80-4C0F-B2B6-F13292358FED}" destId="{499348AD-CBB2-4FAB-B263-BD43D4D3F689}" srcOrd="0" destOrd="0" presId="urn:microsoft.com/office/officeart/2005/8/layout/radial4"/>
    <dgm:cxn modelId="{C4F0B881-9E89-49B3-A475-6716D6204448}" type="presOf" srcId="{EA318E21-5BCA-4466-9E52-B36071BD42E1}" destId="{4B8F2323-3755-4619-90D5-527243E57503}" srcOrd="0" destOrd="0" presId="urn:microsoft.com/office/officeart/2005/8/layout/radial4"/>
    <dgm:cxn modelId="{D5292595-DBA1-4FB9-8C52-B53897C10445}" type="presOf" srcId="{C2CBDAD0-440C-4DDC-B0C1-7F871A9FC20D}" destId="{39A55D74-5A2B-46E7-B2CF-BD6554EA1D19}" srcOrd="0" destOrd="0" presId="urn:microsoft.com/office/officeart/2005/8/layout/radial4"/>
    <dgm:cxn modelId="{3B962FB1-C79F-452B-BE76-7936F9BB6DC2}" srcId="{DDAF14BC-FDC4-479C-9857-6CB53EFDDE4F}" destId="{FD1EA2E0-065B-487A-A34D-70F3A745C565}" srcOrd="3" destOrd="0" parTransId="{39D96FFA-8F96-4622-95E7-EB167B2DC9E7}" sibTransId="{41FD78BA-DFB8-4850-83F7-9ADF792ACC54}"/>
    <dgm:cxn modelId="{EBAD28B9-3C5A-444A-8809-6E7015858EAF}" type="presOf" srcId="{6182C57F-B909-48AE-926B-5F9FB773E24A}" destId="{8FCA1632-2BB6-49BC-B581-DD3DDC7D46C4}" srcOrd="0" destOrd="0" presId="urn:microsoft.com/office/officeart/2005/8/layout/radial4"/>
    <dgm:cxn modelId="{F769D7CC-DB7C-4D9C-AD32-FD618F2DC8AF}" srcId="{DDAF14BC-FDC4-479C-9857-6CB53EFDDE4F}" destId="{EB0E6926-2A80-4C0F-B2B6-F13292358FED}" srcOrd="2" destOrd="0" parTransId="{EA318E21-5BCA-4466-9E52-B36071BD42E1}" sibTransId="{022A3B72-8198-48DC-98B4-1F2DAE4D9CEB}"/>
    <dgm:cxn modelId="{6AD04CE5-5700-4210-BF05-8CFD062B5E0E}" type="presOf" srcId="{DDAF14BC-FDC4-479C-9857-6CB53EFDDE4F}" destId="{AE2FF7B9-183A-4D48-BCC9-E591442B0379}" srcOrd="0" destOrd="0" presId="urn:microsoft.com/office/officeart/2005/8/layout/radial4"/>
    <dgm:cxn modelId="{CA58DFEC-DB98-4422-B860-1485C7865B15}" srcId="{6182C57F-B909-48AE-926B-5F9FB773E24A}" destId="{DDAF14BC-FDC4-479C-9857-6CB53EFDDE4F}" srcOrd="0" destOrd="0" parTransId="{F3B24D26-2343-4C92-84B4-EA8D8E48DCCA}" sibTransId="{98BF390C-C0A8-4453-B9AB-6C92C3662411}"/>
    <dgm:cxn modelId="{E8613F8C-0D95-4CE3-A63C-ED0D1B2D7D33}" type="presParOf" srcId="{8FCA1632-2BB6-49BC-B581-DD3DDC7D46C4}" destId="{AE2FF7B9-183A-4D48-BCC9-E591442B0379}" srcOrd="0" destOrd="0" presId="urn:microsoft.com/office/officeart/2005/8/layout/radial4"/>
    <dgm:cxn modelId="{A7E895E9-1011-425C-8057-46DA3CA36013}" type="presParOf" srcId="{8FCA1632-2BB6-49BC-B581-DD3DDC7D46C4}" destId="{CA3FFD40-03B0-4254-B0D6-E231984349D3}" srcOrd="1" destOrd="0" presId="urn:microsoft.com/office/officeart/2005/8/layout/radial4"/>
    <dgm:cxn modelId="{0B8E70C2-75F2-4BAE-810B-87FF000DF842}" type="presParOf" srcId="{8FCA1632-2BB6-49BC-B581-DD3DDC7D46C4}" destId="{39A55D74-5A2B-46E7-B2CF-BD6554EA1D19}" srcOrd="2" destOrd="0" presId="urn:microsoft.com/office/officeart/2005/8/layout/radial4"/>
    <dgm:cxn modelId="{2A313A17-BBFE-400A-8F45-E6A330CE0367}" type="presParOf" srcId="{8FCA1632-2BB6-49BC-B581-DD3DDC7D46C4}" destId="{3CDD7FBD-B8B6-4C97-B447-32FB36516F4A}" srcOrd="3" destOrd="0" presId="urn:microsoft.com/office/officeart/2005/8/layout/radial4"/>
    <dgm:cxn modelId="{25AAC052-8A9E-4ECC-9602-22ABC07725FB}" type="presParOf" srcId="{8FCA1632-2BB6-49BC-B581-DD3DDC7D46C4}" destId="{EE5F130A-B3EB-47CE-BCB6-C6D3EB63488F}" srcOrd="4" destOrd="0" presId="urn:microsoft.com/office/officeart/2005/8/layout/radial4"/>
    <dgm:cxn modelId="{23073726-ACA1-4A89-BFE2-62B9729F053F}" type="presParOf" srcId="{8FCA1632-2BB6-49BC-B581-DD3DDC7D46C4}" destId="{4B8F2323-3755-4619-90D5-527243E57503}" srcOrd="5" destOrd="0" presId="urn:microsoft.com/office/officeart/2005/8/layout/radial4"/>
    <dgm:cxn modelId="{286BC7DC-1B6B-4708-8FE9-6001B5737F3B}" type="presParOf" srcId="{8FCA1632-2BB6-49BC-B581-DD3DDC7D46C4}" destId="{499348AD-CBB2-4FAB-B263-BD43D4D3F689}" srcOrd="6" destOrd="0" presId="urn:microsoft.com/office/officeart/2005/8/layout/radial4"/>
    <dgm:cxn modelId="{3BA80716-F4B0-4B85-BC3E-D06161DB8B97}" type="presParOf" srcId="{8FCA1632-2BB6-49BC-B581-DD3DDC7D46C4}" destId="{69EBC448-2086-4139-80C4-E128D490310B}" srcOrd="7" destOrd="0" presId="urn:microsoft.com/office/officeart/2005/8/layout/radial4"/>
    <dgm:cxn modelId="{E8303623-7217-4389-8A52-33E6E065E354}" type="presParOf" srcId="{8FCA1632-2BB6-49BC-B581-DD3DDC7D46C4}" destId="{0D17F5D2-5C9F-4E0E-92EB-26E6F36DB24C}" srcOrd="8"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182C57F-B909-48AE-926B-5F9FB773E24A}" type="doc">
      <dgm:prSet loTypeId="urn:microsoft.com/office/officeart/2005/8/layout/radial4" loCatId="relationship" qsTypeId="urn:microsoft.com/office/officeart/2005/8/quickstyle/simple2" qsCatId="simple" csTypeId="urn:microsoft.com/office/officeart/2005/8/colors/accent2_2" csCatId="accent2" phldr="1"/>
      <dgm:spPr/>
      <dgm:t>
        <a:bodyPr/>
        <a:lstStyle/>
        <a:p>
          <a:endParaRPr lang="en-AU"/>
        </a:p>
      </dgm:t>
    </dgm:pt>
    <dgm:pt modelId="{DDAF14BC-FDC4-479C-9857-6CB53EFDDE4F}">
      <dgm:prSet phldrT="[Text]" custT="1"/>
      <dgm:spPr/>
      <dgm:t>
        <a:bodyPr/>
        <a:lstStyle/>
        <a:p>
          <a:r>
            <a:rPr lang="en-AU" sz="1800" b="1" i="0" dirty="0">
              <a:latin typeface="Avenir LT Std 95 Black" panose="020B0503020203020204" pitchFamily="34" charset="0"/>
            </a:rPr>
            <a:t>D.R.I.I.N.C.K.A.E</a:t>
          </a:r>
        </a:p>
      </dgm:t>
    </dgm:pt>
    <dgm:pt modelId="{F3B24D26-2343-4C92-84B4-EA8D8E48DCCA}" type="parTrans" cxnId="{CA58DFEC-DB98-4422-B860-1485C7865B15}">
      <dgm:prSet/>
      <dgm:spPr/>
      <dgm:t>
        <a:bodyPr/>
        <a:lstStyle/>
        <a:p>
          <a:endParaRPr lang="en-AU"/>
        </a:p>
      </dgm:t>
    </dgm:pt>
    <dgm:pt modelId="{98BF390C-C0A8-4453-B9AB-6C92C3662411}" type="sibTrans" cxnId="{CA58DFEC-DB98-4422-B860-1485C7865B15}">
      <dgm:prSet/>
      <dgm:spPr/>
      <dgm:t>
        <a:bodyPr/>
        <a:lstStyle/>
        <a:p>
          <a:endParaRPr lang="en-AU"/>
        </a:p>
      </dgm:t>
    </dgm:pt>
    <dgm:pt modelId="{C2CBDAD0-440C-4DDC-B0C1-7F871A9FC20D}">
      <dgm:prSet phldrT="[Text]" custT="1"/>
      <dgm:spPr>
        <a:solidFill>
          <a:schemeClr val="accent1">
            <a:lumMod val="60000"/>
            <a:lumOff val="40000"/>
          </a:schemeClr>
        </a:solidFill>
      </dgm:spPr>
      <dgm:t>
        <a:bodyPr/>
        <a:lstStyle/>
        <a:p>
          <a:r>
            <a:rPr lang="en-AU" sz="1600" b="0" i="0" dirty="0">
              <a:solidFill>
                <a:schemeClr val="tx1"/>
              </a:solidFill>
              <a:latin typeface="Avenir LT Std 35 Light" panose="020B0402020203020204" pitchFamily="34" charset="0"/>
            </a:rPr>
            <a:t>Digital Fluid</a:t>
          </a:r>
        </a:p>
      </dgm:t>
    </dgm:pt>
    <dgm:pt modelId="{DEB4AD82-0A53-4026-AF13-A0E85AF0252D}" type="parTrans" cxnId="{55067471-0C5B-4496-B22F-3051FD2661C6}">
      <dgm:prSet/>
      <dgm:spPr/>
      <dgm:t>
        <a:bodyPr/>
        <a:lstStyle/>
        <a:p>
          <a:endParaRPr lang="en-AU"/>
        </a:p>
      </dgm:t>
    </dgm:pt>
    <dgm:pt modelId="{F6C8828D-19E1-4FD5-BEE6-F82E662E8B30}" type="sibTrans" cxnId="{55067471-0C5B-4496-B22F-3051FD2661C6}">
      <dgm:prSet/>
      <dgm:spPr/>
      <dgm:t>
        <a:bodyPr/>
        <a:lstStyle/>
        <a:p>
          <a:endParaRPr lang="en-AU"/>
        </a:p>
      </dgm:t>
    </dgm:pt>
    <dgm:pt modelId="{938DC7D8-6D58-4ED0-8097-612F7E00B604}">
      <dgm:prSet phldrT="[Text]" custT="1"/>
      <dgm:spPr>
        <a:solidFill>
          <a:schemeClr val="accent1">
            <a:lumMod val="60000"/>
            <a:lumOff val="40000"/>
          </a:schemeClr>
        </a:solidFill>
      </dgm:spPr>
      <dgm:t>
        <a:bodyPr/>
        <a:lstStyle/>
        <a:p>
          <a:r>
            <a:rPr lang="en-AU" sz="1600" b="0" i="0" dirty="0">
              <a:solidFill>
                <a:schemeClr val="tx1"/>
              </a:solidFill>
              <a:latin typeface="Avenir LT Std 35 Light" panose="020B0402020203020204" pitchFamily="34" charset="0"/>
            </a:rPr>
            <a:t>Reach</a:t>
          </a:r>
        </a:p>
      </dgm:t>
    </dgm:pt>
    <dgm:pt modelId="{A7377E6B-4C0F-4788-BA83-25FF5440B542}" type="parTrans" cxnId="{FC66D63C-B5DA-4A8C-9D1D-4E940F00B561}">
      <dgm:prSet/>
      <dgm:spPr/>
      <dgm:t>
        <a:bodyPr/>
        <a:lstStyle/>
        <a:p>
          <a:endParaRPr lang="en-AU"/>
        </a:p>
      </dgm:t>
    </dgm:pt>
    <dgm:pt modelId="{B9DE0D57-844C-47F3-AB5B-04E5087B2142}" type="sibTrans" cxnId="{FC66D63C-B5DA-4A8C-9D1D-4E940F00B561}">
      <dgm:prSet/>
      <dgm:spPr/>
      <dgm:t>
        <a:bodyPr/>
        <a:lstStyle/>
        <a:p>
          <a:endParaRPr lang="en-AU"/>
        </a:p>
      </dgm:t>
    </dgm:pt>
    <dgm:pt modelId="{EB0E6926-2A80-4C0F-B2B6-F13292358FED}">
      <dgm:prSet phldrT="[Text]" custT="1"/>
      <dgm:spPr>
        <a:solidFill>
          <a:schemeClr val="accent1">
            <a:lumMod val="60000"/>
            <a:lumOff val="40000"/>
          </a:schemeClr>
        </a:solidFill>
      </dgm:spPr>
      <dgm:t>
        <a:bodyPr/>
        <a:lstStyle/>
        <a:p>
          <a:r>
            <a:rPr lang="en-AU" sz="1600" b="0" i="0" dirty="0">
              <a:solidFill>
                <a:schemeClr val="tx1"/>
              </a:solidFill>
              <a:latin typeface="Avenir LT Std 35 Light" panose="020B0402020203020204" pitchFamily="34" charset="0"/>
            </a:rPr>
            <a:t>Intelligence</a:t>
          </a:r>
        </a:p>
      </dgm:t>
    </dgm:pt>
    <dgm:pt modelId="{EA318E21-5BCA-4466-9E52-B36071BD42E1}" type="parTrans" cxnId="{F769D7CC-DB7C-4D9C-AD32-FD618F2DC8AF}">
      <dgm:prSet/>
      <dgm:spPr/>
      <dgm:t>
        <a:bodyPr/>
        <a:lstStyle/>
        <a:p>
          <a:endParaRPr lang="en-AU"/>
        </a:p>
      </dgm:t>
    </dgm:pt>
    <dgm:pt modelId="{022A3B72-8198-48DC-98B4-1F2DAE4D9CEB}" type="sibTrans" cxnId="{F769D7CC-DB7C-4D9C-AD32-FD618F2DC8AF}">
      <dgm:prSet/>
      <dgm:spPr/>
      <dgm:t>
        <a:bodyPr/>
        <a:lstStyle/>
        <a:p>
          <a:endParaRPr lang="en-AU"/>
        </a:p>
      </dgm:t>
    </dgm:pt>
    <dgm:pt modelId="{FD1EA2E0-065B-487A-A34D-70F3A745C565}">
      <dgm:prSet custT="1"/>
      <dgm:spPr>
        <a:solidFill>
          <a:schemeClr val="accent1">
            <a:lumMod val="60000"/>
            <a:lumOff val="40000"/>
          </a:schemeClr>
        </a:solidFill>
      </dgm:spPr>
      <dgm:t>
        <a:bodyPr/>
        <a:lstStyle/>
        <a:p>
          <a:r>
            <a:rPr lang="en-AU" sz="1500" b="0" i="0" dirty="0">
              <a:solidFill>
                <a:schemeClr val="tx1"/>
              </a:solidFill>
              <a:latin typeface="Avenir LT Std 35 Light" panose="020B0402020203020204" pitchFamily="34" charset="0"/>
            </a:rPr>
            <a:t>Influencing Skills</a:t>
          </a:r>
        </a:p>
      </dgm:t>
    </dgm:pt>
    <dgm:pt modelId="{39D96FFA-8F96-4622-95E7-EB167B2DC9E7}" type="parTrans" cxnId="{3B962FB1-C79F-452B-BE76-7936F9BB6DC2}">
      <dgm:prSet/>
      <dgm:spPr/>
      <dgm:t>
        <a:bodyPr/>
        <a:lstStyle/>
        <a:p>
          <a:endParaRPr lang="en-AU"/>
        </a:p>
      </dgm:t>
    </dgm:pt>
    <dgm:pt modelId="{41FD78BA-DFB8-4850-83F7-9ADF792ACC54}" type="sibTrans" cxnId="{3B962FB1-C79F-452B-BE76-7936F9BB6DC2}">
      <dgm:prSet/>
      <dgm:spPr/>
      <dgm:t>
        <a:bodyPr/>
        <a:lstStyle/>
        <a:p>
          <a:endParaRPr lang="en-AU"/>
        </a:p>
      </dgm:t>
    </dgm:pt>
    <dgm:pt modelId="{05E91C5B-9098-9A49-BC4A-AF25A9E24A56}">
      <dgm:prSet custT="1"/>
      <dgm:spPr>
        <a:solidFill>
          <a:schemeClr val="accent1">
            <a:lumMod val="60000"/>
            <a:lumOff val="40000"/>
          </a:schemeClr>
        </a:solidFill>
      </dgm:spPr>
      <dgm:t>
        <a:bodyPr/>
        <a:lstStyle/>
        <a:p>
          <a:endParaRPr lang="en-GB" sz="1100" dirty="0">
            <a:solidFill>
              <a:schemeClr val="tx1"/>
            </a:solidFill>
          </a:endParaRPr>
        </a:p>
        <a:p>
          <a:r>
            <a:rPr lang="en-GB" sz="1100" dirty="0">
              <a:solidFill>
                <a:schemeClr val="tx1"/>
              </a:solidFill>
            </a:rPr>
            <a:t>No </a:t>
          </a:r>
        </a:p>
        <a:p>
          <a:r>
            <a:rPr lang="en-GB" sz="1400" dirty="0">
              <a:solidFill>
                <a:schemeClr val="tx1"/>
              </a:solidFill>
            </a:rPr>
            <a:t>Dickhead</a:t>
          </a:r>
          <a:r>
            <a:rPr lang="en-GB" sz="1100" dirty="0">
              <a:solidFill>
                <a:schemeClr val="tx1"/>
              </a:solidFill>
            </a:rPr>
            <a:t>s</a:t>
          </a:r>
        </a:p>
        <a:p>
          <a:endParaRPr lang="en-GB" sz="1100" dirty="0">
            <a:solidFill>
              <a:schemeClr val="tx1"/>
            </a:solidFill>
          </a:endParaRPr>
        </a:p>
      </dgm:t>
    </dgm:pt>
    <dgm:pt modelId="{448C9CEC-01D6-C542-9875-33C0DE274149}" type="parTrans" cxnId="{310F2F19-88F2-754A-805C-B0977EDF2271}">
      <dgm:prSet/>
      <dgm:spPr/>
      <dgm:t>
        <a:bodyPr/>
        <a:lstStyle/>
        <a:p>
          <a:endParaRPr lang="en-GB"/>
        </a:p>
      </dgm:t>
    </dgm:pt>
    <dgm:pt modelId="{54146584-5522-4B46-A2FC-7E27AEB3E266}" type="sibTrans" cxnId="{310F2F19-88F2-754A-805C-B0977EDF2271}">
      <dgm:prSet/>
      <dgm:spPr/>
      <dgm:t>
        <a:bodyPr/>
        <a:lstStyle/>
        <a:p>
          <a:endParaRPr lang="en-GB"/>
        </a:p>
      </dgm:t>
    </dgm:pt>
    <dgm:pt modelId="{0A54AAE4-5C64-584A-95FD-D82A20A35DAA}">
      <dgm:prSet/>
      <dgm:spPr>
        <a:solidFill>
          <a:schemeClr val="accent1">
            <a:lumMod val="60000"/>
            <a:lumOff val="40000"/>
          </a:schemeClr>
        </a:solidFill>
      </dgm:spPr>
      <dgm:t>
        <a:bodyPr/>
        <a:lstStyle/>
        <a:p>
          <a:r>
            <a:rPr lang="en-GB" dirty="0">
              <a:solidFill>
                <a:schemeClr val="tx1"/>
              </a:solidFill>
            </a:rPr>
            <a:t>Content</a:t>
          </a:r>
        </a:p>
      </dgm:t>
    </dgm:pt>
    <dgm:pt modelId="{7E9754E6-9537-6C4C-8B56-DFB9BFDC8886}" type="parTrans" cxnId="{7844E0A5-8636-9445-9902-F67ADD9ED168}">
      <dgm:prSet/>
      <dgm:spPr/>
      <dgm:t>
        <a:bodyPr/>
        <a:lstStyle/>
        <a:p>
          <a:endParaRPr lang="en-GB"/>
        </a:p>
      </dgm:t>
    </dgm:pt>
    <dgm:pt modelId="{B34B213D-B6D9-0E48-BFD0-66C686A8A05E}" type="sibTrans" cxnId="{7844E0A5-8636-9445-9902-F67ADD9ED168}">
      <dgm:prSet/>
      <dgm:spPr/>
      <dgm:t>
        <a:bodyPr/>
        <a:lstStyle/>
        <a:p>
          <a:endParaRPr lang="en-GB"/>
        </a:p>
      </dgm:t>
    </dgm:pt>
    <dgm:pt modelId="{D733E9A8-53DC-5A46-AD9E-82F3C5A26A59}">
      <dgm:prSet/>
      <dgm:spPr>
        <a:solidFill>
          <a:schemeClr val="accent1">
            <a:lumMod val="60000"/>
            <a:lumOff val="40000"/>
          </a:schemeClr>
        </a:solidFill>
      </dgm:spPr>
      <dgm:t>
        <a:bodyPr/>
        <a:lstStyle/>
        <a:p>
          <a:r>
            <a:rPr lang="en-GB" dirty="0">
              <a:solidFill>
                <a:schemeClr val="tx1"/>
              </a:solidFill>
            </a:rPr>
            <a:t>Knowledge &amp; Niche</a:t>
          </a:r>
        </a:p>
      </dgm:t>
    </dgm:pt>
    <dgm:pt modelId="{5E72DDE2-B914-5D44-B10F-E263089058FC}" type="parTrans" cxnId="{04E49699-AE1D-314E-A81F-485EA28767C5}">
      <dgm:prSet/>
      <dgm:spPr/>
      <dgm:t>
        <a:bodyPr/>
        <a:lstStyle/>
        <a:p>
          <a:endParaRPr lang="en-GB"/>
        </a:p>
      </dgm:t>
    </dgm:pt>
    <dgm:pt modelId="{EB66DB66-23B8-3341-B451-9A6FC557EF9C}" type="sibTrans" cxnId="{04E49699-AE1D-314E-A81F-485EA28767C5}">
      <dgm:prSet/>
      <dgm:spPr/>
      <dgm:t>
        <a:bodyPr/>
        <a:lstStyle/>
        <a:p>
          <a:endParaRPr lang="en-GB"/>
        </a:p>
      </dgm:t>
    </dgm:pt>
    <dgm:pt modelId="{9CE3F31D-BEFE-5A4C-BC5C-FE1BBAFAFDA6}">
      <dgm:prSet/>
      <dgm:spPr>
        <a:solidFill>
          <a:schemeClr val="accent1">
            <a:lumMod val="60000"/>
            <a:lumOff val="40000"/>
          </a:schemeClr>
        </a:solidFill>
      </dgm:spPr>
      <dgm:t>
        <a:bodyPr/>
        <a:lstStyle/>
        <a:p>
          <a:r>
            <a:rPr lang="en-GB" dirty="0">
              <a:solidFill>
                <a:schemeClr val="tx1"/>
              </a:solidFill>
            </a:rPr>
            <a:t>Attitude over Resume</a:t>
          </a:r>
        </a:p>
      </dgm:t>
    </dgm:pt>
    <dgm:pt modelId="{26ADE0A6-65B4-A245-92C9-2B771C46C3E6}" type="parTrans" cxnId="{F6C92004-C9D4-5645-B1DA-4408560F52BE}">
      <dgm:prSet/>
      <dgm:spPr/>
      <dgm:t>
        <a:bodyPr/>
        <a:lstStyle/>
        <a:p>
          <a:endParaRPr lang="en-GB"/>
        </a:p>
      </dgm:t>
    </dgm:pt>
    <dgm:pt modelId="{2AFF0825-3383-1748-BEBD-4962B43C8933}" type="sibTrans" cxnId="{F6C92004-C9D4-5645-B1DA-4408560F52BE}">
      <dgm:prSet/>
      <dgm:spPr/>
      <dgm:t>
        <a:bodyPr/>
        <a:lstStyle/>
        <a:p>
          <a:endParaRPr lang="en-GB"/>
        </a:p>
      </dgm:t>
    </dgm:pt>
    <dgm:pt modelId="{688FFEEF-F45A-8C4D-B41C-53FDEE2A9BBA}">
      <dgm:prSet/>
      <dgm:spPr>
        <a:solidFill>
          <a:schemeClr val="accent1">
            <a:lumMod val="60000"/>
            <a:lumOff val="40000"/>
          </a:schemeClr>
        </a:solidFill>
      </dgm:spPr>
      <dgm:t>
        <a:bodyPr/>
        <a:lstStyle/>
        <a:p>
          <a:r>
            <a:rPr lang="en-GB" dirty="0">
              <a:solidFill>
                <a:schemeClr val="tx1"/>
              </a:solidFill>
            </a:rPr>
            <a:t>Empathy</a:t>
          </a:r>
        </a:p>
      </dgm:t>
    </dgm:pt>
    <dgm:pt modelId="{FE1ABAC2-BB7C-A543-BF95-CBC808FDB0A1}" type="parTrans" cxnId="{3D184F14-F758-FB46-A6ED-CEC8354FB47D}">
      <dgm:prSet/>
      <dgm:spPr/>
      <dgm:t>
        <a:bodyPr/>
        <a:lstStyle/>
        <a:p>
          <a:endParaRPr lang="en-GB"/>
        </a:p>
      </dgm:t>
    </dgm:pt>
    <dgm:pt modelId="{4C9D7D84-EDF5-DD44-BC83-188579CF6C87}" type="sibTrans" cxnId="{3D184F14-F758-FB46-A6ED-CEC8354FB47D}">
      <dgm:prSet/>
      <dgm:spPr/>
      <dgm:t>
        <a:bodyPr/>
        <a:lstStyle/>
        <a:p>
          <a:endParaRPr lang="en-GB"/>
        </a:p>
      </dgm:t>
    </dgm:pt>
    <dgm:pt modelId="{8FCA1632-2BB6-49BC-B581-DD3DDC7D46C4}" type="pres">
      <dgm:prSet presAssocID="{6182C57F-B909-48AE-926B-5F9FB773E24A}" presName="cycle" presStyleCnt="0">
        <dgm:presLayoutVars>
          <dgm:chMax val="1"/>
          <dgm:dir/>
          <dgm:animLvl val="ctr"/>
          <dgm:resizeHandles val="exact"/>
        </dgm:presLayoutVars>
      </dgm:prSet>
      <dgm:spPr/>
    </dgm:pt>
    <dgm:pt modelId="{AE2FF7B9-183A-4D48-BCC9-E591442B0379}" type="pres">
      <dgm:prSet presAssocID="{DDAF14BC-FDC4-479C-9857-6CB53EFDDE4F}" presName="centerShape" presStyleLbl="node0" presStyleIdx="0" presStyleCnt="1" custScaleX="169924" custScaleY="120169" custLinFactNeighborX="478" custLinFactNeighborY="664"/>
      <dgm:spPr/>
    </dgm:pt>
    <dgm:pt modelId="{CA3FFD40-03B0-4254-B0D6-E231984349D3}" type="pres">
      <dgm:prSet presAssocID="{DEB4AD82-0A53-4026-AF13-A0E85AF0252D}" presName="parTrans" presStyleLbl="bgSibTrans2D1" presStyleIdx="0" presStyleCnt="9" custScaleX="97386" custScaleY="56821"/>
      <dgm:spPr/>
    </dgm:pt>
    <dgm:pt modelId="{39A55D74-5A2B-46E7-B2CF-BD6554EA1D19}" type="pres">
      <dgm:prSet presAssocID="{C2CBDAD0-440C-4DDC-B0C1-7F871A9FC20D}" presName="node" presStyleLbl="node1" presStyleIdx="0" presStyleCnt="9" custScaleX="97385" custScaleY="78316" custRadScaleRad="107185" custRadScaleInc="-2282">
        <dgm:presLayoutVars>
          <dgm:bulletEnabled val="1"/>
        </dgm:presLayoutVars>
      </dgm:prSet>
      <dgm:spPr/>
    </dgm:pt>
    <dgm:pt modelId="{3CDD7FBD-B8B6-4C97-B447-32FB36516F4A}" type="pres">
      <dgm:prSet presAssocID="{A7377E6B-4C0F-4788-BA83-25FF5440B542}" presName="parTrans" presStyleLbl="bgSibTrans2D1" presStyleIdx="1" presStyleCnt="9" custScaleX="97386" custScaleY="56821"/>
      <dgm:spPr/>
    </dgm:pt>
    <dgm:pt modelId="{EE5F130A-B3EB-47CE-BCB6-C6D3EB63488F}" type="pres">
      <dgm:prSet presAssocID="{938DC7D8-6D58-4ED0-8097-612F7E00B604}" presName="node" presStyleLbl="node1" presStyleIdx="1" presStyleCnt="9" custScaleX="97385" custScaleY="78316" custRadScaleRad="113208" custRadScaleInc="-14494">
        <dgm:presLayoutVars>
          <dgm:bulletEnabled val="1"/>
        </dgm:presLayoutVars>
      </dgm:prSet>
      <dgm:spPr/>
    </dgm:pt>
    <dgm:pt modelId="{4B8F2323-3755-4619-90D5-527243E57503}" type="pres">
      <dgm:prSet presAssocID="{EA318E21-5BCA-4466-9E52-B36071BD42E1}" presName="parTrans" presStyleLbl="bgSibTrans2D1" presStyleIdx="2" presStyleCnt="9" custScaleX="97386" custScaleY="56821"/>
      <dgm:spPr/>
    </dgm:pt>
    <dgm:pt modelId="{499348AD-CBB2-4FAB-B263-BD43D4D3F689}" type="pres">
      <dgm:prSet presAssocID="{EB0E6926-2A80-4C0F-B2B6-F13292358FED}" presName="node" presStyleLbl="node1" presStyleIdx="2" presStyleCnt="9" custScaleX="125627" custScaleY="78316">
        <dgm:presLayoutVars>
          <dgm:bulletEnabled val="1"/>
        </dgm:presLayoutVars>
      </dgm:prSet>
      <dgm:spPr/>
    </dgm:pt>
    <dgm:pt modelId="{69EBC448-2086-4139-80C4-E128D490310B}" type="pres">
      <dgm:prSet presAssocID="{39D96FFA-8F96-4622-95E7-EB167B2DC9E7}" presName="parTrans" presStyleLbl="bgSibTrans2D1" presStyleIdx="3" presStyleCnt="9" custScaleX="97386" custScaleY="56821"/>
      <dgm:spPr/>
    </dgm:pt>
    <dgm:pt modelId="{0D17F5D2-5C9F-4E0E-92EB-26E6F36DB24C}" type="pres">
      <dgm:prSet presAssocID="{FD1EA2E0-065B-487A-A34D-70F3A745C565}" presName="node" presStyleLbl="node1" presStyleIdx="3" presStyleCnt="9" custScaleX="114384" custScaleY="78316" custRadScaleRad="110737" custRadScaleInc="3297">
        <dgm:presLayoutVars>
          <dgm:bulletEnabled val="1"/>
        </dgm:presLayoutVars>
      </dgm:prSet>
      <dgm:spPr/>
    </dgm:pt>
    <dgm:pt modelId="{A01A9092-8893-0543-8E47-33FA4470763F}" type="pres">
      <dgm:prSet presAssocID="{448C9CEC-01D6-C542-9875-33C0DE274149}" presName="parTrans" presStyleLbl="bgSibTrans2D1" presStyleIdx="4" presStyleCnt="9"/>
      <dgm:spPr/>
    </dgm:pt>
    <dgm:pt modelId="{60640594-56AF-4247-9733-0A100AFD3C8C}" type="pres">
      <dgm:prSet presAssocID="{05E91C5B-9098-9A49-BC4A-AF25A9E24A56}" presName="node" presStyleLbl="node1" presStyleIdx="4" presStyleCnt="9" custScaleX="97286" custScaleY="75150" custRadScaleRad="101578" custRadScaleInc="551">
        <dgm:presLayoutVars>
          <dgm:bulletEnabled val="1"/>
        </dgm:presLayoutVars>
      </dgm:prSet>
      <dgm:spPr/>
    </dgm:pt>
    <dgm:pt modelId="{F76C3AE6-AC34-2044-9395-242CB57B8F50}" type="pres">
      <dgm:prSet presAssocID="{7E9754E6-9537-6C4C-8B56-DFB9BFDC8886}" presName="parTrans" presStyleLbl="bgSibTrans2D1" presStyleIdx="5" presStyleCnt="9"/>
      <dgm:spPr/>
    </dgm:pt>
    <dgm:pt modelId="{9461C442-3945-F144-8104-891921935DE9}" type="pres">
      <dgm:prSet presAssocID="{0A54AAE4-5C64-584A-95FD-D82A20A35DAA}" presName="node" presStyleLbl="node1" presStyleIdx="5" presStyleCnt="9" custScaleX="97286" custScaleY="78225">
        <dgm:presLayoutVars>
          <dgm:bulletEnabled val="1"/>
        </dgm:presLayoutVars>
      </dgm:prSet>
      <dgm:spPr/>
    </dgm:pt>
    <dgm:pt modelId="{82E6B32C-6CA9-544F-8786-A5CC0CBF05FD}" type="pres">
      <dgm:prSet presAssocID="{5E72DDE2-B914-5D44-B10F-E263089058FC}" presName="parTrans" presStyleLbl="bgSibTrans2D1" presStyleIdx="6" presStyleCnt="9"/>
      <dgm:spPr/>
    </dgm:pt>
    <dgm:pt modelId="{E10226FD-A6FE-D94F-9B9E-F487DB33116D}" type="pres">
      <dgm:prSet presAssocID="{D733E9A8-53DC-5A46-AD9E-82F3C5A26A59}" presName="node" presStyleLbl="node1" presStyleIdx="6" presStyleCnt="9" custScaleX="97286" custScaleY="78225">
        <dgm:presLayoutVars>
          <dgm:bulletEnabled val="1"/>
        </dgm:presLayoutVars>
      </dgm:prSet>
      <dgm:spPr/>
    </dgm:pt>
    <dgm:pt modelId="{9DD86F30-EFFF-0144-8DA8-AD5CF24E4ECD}" type="pres">
      <dgm:prSet presAssocID="{26ADE0A6-65B4-A245-92C9-2B771C46C3E6}" presName="parTrans" presStyleLbl="bgSibTrans2D1" presStyleIdx="7" presStyleCnt="9"/>
      <dgm:spPr/>
    </dgm:pt>
    <dgm:pt modelId="{84DAE0D3-D90B-1640-8D77-04B67345F9DA}" type="pres">
      <dgm:prSet presAssocID="{9CE3F31D-BEFE-5A4C-BC5C-FE1BBAFAFDA6}" presName="node" presStyleLbl="node1" presStyleIdx="7" presStyleCnt="9" custScaleX="100018" custScaleY="78225">
        <dgm:presLayoutVars>
          <dgm:bulletEnabled val="1"/>
        </dgm:presLayoutVars>
      </dgm:prSet>
      <dgm:spPr/>
    </dgm:pt>
    <dgm:pt modelId="{785EA42A-7922-D543-AB04-165560E3D3D6}" type="pres">
      <dgm:prSet presAssocID="{FE1ABAC2-BB7C-A543-BF95-CBC808FDB0A1}" presName="parTrans" presStyleLbl="bgSibTrans2D1" presStyleIdx="8" presStyleCnt="9"/>
      <dgm:spPr/>
    </dgm:pt>
    <dgm:pt modelId="{D7980F99-1B02-C64A-A85E-73B1C557B6DC}" type="pres">
      <dgm:prSet presAssocID="{688FFEEF-F45A-8C4D-B41C-53FDEE2A9BBA}" presName="node" presStyleLbl="node1" presStyleIdx="8" presStyleCnt="9">
        <dgm:presLayoutVars>
          <dgm:bulletEnabled val="1"/>
        </dgm:presLayoutVars>
      </dgm:prSet>
      <dgm:spPr/>
    </dgm:pt>
  </dgm:ptLst>
  <dgm:cxnLst>
    <dgm:cxn modelId="{F6C92004-C9D4-5645-B1DA-4408560F52BE}" srcId="{DDAF14BC-FDC4-479C-9857-6CB53EFDDE4F}" destId="{9CE3F31D-BEFE-5A4C-BC5C-FE1BBAFAFDA6}" srcOrd="7" destOrd="0" parTransId="{26ADE0A6-65B4-A245-92C9-2B771C46C3E6}" sibTransId="{2AFF0825-3383-1748-BEBD-4962B43C8933}"/>
    <dgm:cxn modelId="{3D184F14-F758-FB46-A6ED-CEC8354FB47D}" srcId="{DDAF14BC-FDC4-479C-9857-6CB53EFDDE4F}" destId="{688FFEEF-F45A-8C4D-B41C-53FDEE2A9BBA}" srcOrd="8" destOrd="0" parTransId="{FE1ABAC2-BB7C-A543-BF95-CBC808FDB0A1}" sibTransId="{4C9D7D84-EDF5-DD44-BC83-188579CF6C87}"/>
    <dgm:cxn modelId="{310F2F19-88F2-754A-805C-B0977EDF2271}" srcId="{DDAF14BC-FDC4-479C-9857-6CB53EFDDE4F}" destId="{05E91C5B-9098-9A49-BC4A-AF25A9E24A56}" srcOrd="4" destOrd="0" parTransId="{448C9CEC-01D6-C542-9875-33C0DE274149}" sibTransId="{54146584-5522-4B46-A2FC-7E27AEB3E266}"/>
    <dgm:cxn modelId="{13459C1D-EE87-F140-B66E-BF02415EDF12}" type="presOf" srcId="{0A54AAE4-5C64-584A-95FD-D82A20A35DAA}" destId="{9461C442-3945-F144-8104-891921935DE9}" srcOrd="0" destOrd="0" presId="urn:microsoft.com/office/officeart/2005/8/layout/radial4"/>
    <dgm:cxn modelId="{5B95F731-D123-1C4C-B465-0CB4397C1C95}" type="presOf" srcId="{05E91C5B-9098-9A49-BC4A-AF25A9E24A56}" destId="{60640594-56AF-4247-9733-0A100AFD3C8C}" srcOrd="0" destOrd="0" presId="urn:microsoft.com/office/officeart/2005/8/layout/radial4"/>
    <dgm:cxn modelId="{65E56E38-E019-6C4A-8380-C0C43231AD03}" type="presOf" srcId="{9CE3F31D-BEFE-5A4C-BC5C-FE1BBAFAFDA6}" destId="{84DAE0D3-D90B-1640-8D77-04B67345F9DA}" srcOrd="0" destOrd="0" presId="urn:microsoft.com/office/officeart/2005/8/layout/radial4"/>
    <dgm:cxn modelId="{27A87539-64FE-224A-A56E-168632CE9336}" type="presOf" srcId="{7E9754E6-9537-6C4C-8B56-DFB9BFDC8886}" destId="{F76C3AE6-AC34-2044-9395-242CB57B8F50}" srcOrd="0" destOrd="0" presId="urn:microsoft.com/office/officeart/2005/8/layout/radial4"/>
    <dgm:cxn modelId="{FC66D63C-B5DA-4A8C-9D1D-4E940F00B561}" srcId="{DDAF14BC-FDC4-479C-9857-6CB53EFDDE4F}" destId="{938DC7D8-6D58-4ED0-8097-612F7E00B604}" srcOrd="1" destOrd="0" parTransId="{A7377E6B-4C0F-4788-BA83-25FF5440B542}" sibTransId="{B9DE0D57-844C-47F3-AB5B-04E5087B2142}"/>
    <dgm:cxn modelId="{237CFB3C-A60E-4E37-B2DF-73BD62C44DB6}" type="presOf" srcId="{39D96FFA-8F96-4622-95E7-EB167B2DC9E7}" destId="{69EBC448-2086-4139-80C4-E128D490310B}" srcOrd="0" destOrd="0" presId="urn:microsoft.com/office/officeart/2005/8/layout/radial4"/>
    <dgm:cxn modelId="{2E25A245-CAF7-F04A-BE19-6D488109439B}" type="presOf" srcId="{448C9CEC-01D6-C542-9875-33C0DE274149}" destId="{A01A9092-8893-0543-8E47-33FA4470763F}" srcOrd="0" destOrd="0" presId="urn:microsoft.com/office/officeart/2005/8/layout/radial4"/>
    <dgm:cxn modelId="{FB774F47-D764-4875-B9D5-8C1855BC1962}" type="presOf" srcId="{DEB4AD82-0A53-4026-AF13-A0E85AF0252D}" destId="{CA3FFD40-03B0-4254-B0D6-E231984349D3}" srcOrd="0" destOrd="0" presId="urn:microsoft.com/office/officeart/2005/8/layout/radial4"/>
    <dgm:cxn modelId="{2341904C-C0A1-4EA8-AA96-3729B56F5821}" type="presOf" srcId="{938DC7D8-6D58-4ED0-8097-612F7E00B604}" destId="{EE5F130A-B3EB-47CE-BCB6-C6D3EB63488F}" srcOrd="0" destOrd="0" presId="urn:microsoft.com/office/officeart/2005/8/layout/radial4"/>
    <dgm:cxn modelId="{EF5E474F-876B-4F7B-AAB8-ADBB1BB0D2CF}" type="presOf" srcId="{FD1EA2E0-065B-487A-A34D-70F3A745C565}" destId="{0D17F5D2-5C9F-4E0E-92EB-26E6F36DB24C}" srcOrd="0" destOrd="0" presId="urn:microsoft.com/office/officeart/2005/8/layout/radial4"/>
    <dgm:cxn modelId="{110E1252-B636-45BF-A64C-C32B085278E3}" type="presOf" srcId="{A7377E6B-4C0F-4788-BA83-25FF5440B542}" destId="{3CDD7FBD-B8B6-4C97-B447-32FB36516F4A}" srcOrd="0" destOrd="0" presId="urn:microsoft.com/office/officeart/2005/8/layout/radial4"/>
    <dgm:cxn modelId="{55067471-0C5B-4496-B22F-3051FD2661C6}" srcId="{DDAF14BC-FDC4-479C-9857-6CB53EFDDE4F}" destId="{C2CBDAD0-440C-4DDC-B0C1-7F871A9FC20D}" srcOrd="0" destOrd="0" parTransId="{DEB4AD82-0A53-4026-AF13-A0E85AF0252D}" sibTransId="{F6C8828D-19E1-4FD5-BEE6-F82E662E8B30}"/>
    <dgm:cxn modelId="{A57C5C74-33F0-45E6-8A18-5963B0F2A5E9}" type="presOf" srcId="{EB0E6926-2A80-4C0F-B2B6-F13292358FED}" destId="{499348AD-CBB2-4FAB-B263-BD43D4D3F689}" srcOrd="0" destOrd="0" presId="urn:microsoft.com/office/officeart/2005/8/layout/radial4"/>
    <dgm:cxn modelId="{C4F0B881-9E89-49B3-A475-6716D6204448}" type="presOf" srcId="{EA318E21-5BCA-4466-9E52-B36071BD42E1}" destId="{4B8F2323-3755-4619-90D5-527243E57503}" srcOrd="0" destOrd="0" presId="urn:microsoft.com/office/officeart/2005/8/layout/radial4"/>
    <dgm:cxn modelId="{4FF36592-9E8C-BC48-B038-C39103D21A52}" type="presOf" srcId="{D733E9A8-53DC-5A46-AD9E-82F3C5A26A59}" destId="{E10226FD-A6FE-D94F-9B9E-F487DB33116D}" srcOrd="0" destOrd="0" presId="urn:microsoft.com/office/officeart/2005/8/layout/radial4"/>
    <dgm:cxn modelId="{D5292595-DBA1-4FB9-8C52-B53897C10445}" type="presOf" srcId="{C2CBDAD0-440C-4DDC-B0C1-7F871A9FC20D}" destId="{39A55D74-5A2B-46E7-B2CF-BD6554EA1D19}" srcOrd="0" destOrd="0" presId="urn:microsoft.com/office/officeart/2005/8/layout/radial4"/>
    <dgm:cxn modelId="{04E49699-AE1D-314E-A81F-485EA28767C5}" srcId="{DDAF14BC-FDC4-479C-9857-6CB53EFDDE4F}" destId="{D733E9A8-53DC-5A46-AD9E-82F3C5A26A59}" srcOrd="6" destOrd="0" parTransId="{5E72DDE2-B914-5D44-B10F-E263089058FC}" sibTransId="{EB66DB66-23B8-3341-B451-9A6FC557EF9C}"/>
    <dgm:cxn modelId="{7844E0A5-8636-9445-9902-F67ADD9ED168}" srcId="{DDAF14BC-FDC4-479C-9857-6CB53EFDDE4F}" destId="{0A54AAE4-5C64-584A-95FD-D82A20A35DAA}" srcOrd="5" destOrd="0" parTransId="{7E9754E6-9537-6C4C-8B56-DFB9BFDC8886}" sibTransId="{B34B213D-B6D9-0E48-BFD0-66C686A8A05E}"/>
    <dgm:cxn modelId="{3B962FB1-C79F-452B-BE76-7936F9BB6DC2}" srcId="{DDAF14BC-FDC4-479C-9857-6CB53EFDDE4F}" destId="{FD1EA2E0-065B-487A-A34D-70F3A745C565}" srcOrd="3" destOrd="0" parTransId="{39D96FFA-8F96-4622-95E7-EB167B2DC9E7}" sibTransId="{41FD78BA-DFB8-4850-83F7-9ADF792ACC54}"/>
    <dgm:cxn modelId="{EBAD28B9-3C5A-444A-8809-6E7015858EAF}" type="presOf" srcId="{6182C57F-B909-48AE-926B-5F9FB773E24A}" destId="{8FCA1632-2BB6-49BC-B581-DD3DDC7D46C4}" srcOrd="0" destOrd="0" presId="urn:microsoft.com/office/officeart/2005/8/layout/radial4"/>
    <dgm:cxn modelId="{CDE5C8C3-B500-274E-A6C4-97445BFAE7BD}" type="presOf" srcId="{FE1ABAC2-BB7C-A543-BF95-CBC808FDB0A1}" destId="{785EA42A-7922-D543-AB04-165560E3D3D6}" srcOrd="0" destOrd="0" presId="urn:microsoft.com/office/officeart/2005/8/layout/radial4"/>
    <dgm:cxn modelId="{F769D7CC-DB7C-4D9C-AD32-FD618F2DC8AF}" srcId="{DDAF14BC-FDC4-479C-9857-6CB53EFDDE4F}" destId="{EB0E6926-2A80-4C0F-B2B6-F13292358FED}" srcOrd="2" destOrd="0" parTransId="{EA318E21-5BCA-4466-9E52-B36071BD42E1}" sibTransId="{022A3B72-8198-48DC-98B4-1F2DAE4D9CEB}"/>
    <dgm:cxn modelId="{6AD04CE5-5700-4210-BF05-8CFD062B5E0E}" type="presOf" srcId="{DDAF14BC-FDC4-479C-9857-6CB53EFDDE4F}" destId="{AE2FF7B9-183A-4D48-BCC9-E591442B0379}" srcOrd="0" destOrd="0" presId="urn:microsoft.com/office/officeart/2005/8/layout/radial4"/>
    <dgm:cxn modelId="{CA58DFEC-DB98-4422-B860-1485C7865B15}" srcId="{6182C57F-B909-48AE-926B-5F9FB773E24A}" destId="{DDAF14BC-FDC4-479C-9857-6CB53EFDDE4F}" srcOrd="0" destOrd="0" parTransId="{F3B24D26-2343-4C92-84B4-EA8D8E48DCCA}" sibTransId="{98BF390C-C0A8-4453-B9AB-6C92C3662411}"/>
    <dgm:cxn modelId="{F113D7EF-06DE-4541-BA3E-CD6792D7B44C}" type="presOf" srcId="{688FFEEF-F45A-8C4D-B41C-53FDEE2A9BBA}" destId="{D7980F99-1B02-C64A-A85E-73B1C557B6DC}" srcOrd="0" destOrd="0" presId="urn:microsoft.com/office/officeart/2005/8/layout/radial4"/>
    <dgm:cxn modelId="{6E95A7FB-AA2C-6E40-85A2-F1EEFFF4310A}" type="presOf" srcId="{5E72DDE2-B914-5D44-B10F-E263089058FC}" destId="{82E6B32C-6CA9-544F-8786-A5CC0CBF05FD}" srcOrd="0" destOrd="0" presId="urn:microsoft.com/office/officeart/2005/8/layout/radial4"/>
    <dgm:cxn modelId="{A8C739FF-21A7-AA43-B537-41FE6E567FB2}" type="presOf" srcId="{26ADE0A6-65B4-A245-92C9-2B771C46C3E6}" destId="{9DD86F30-EFFF-0144-8DA8-AD5CF24E4ECD}" srcOrd="0" destOrd="0" presId="urn:microsoft.com/office/officeart/2005/8/layout/radial4"/>
    <dgm:cxn modelId="{E8613F8C-0D95-4CE3-A63C-ED0D1B2D7D33}" type="presParOf" srcId="{8FCA1632-2BB6-49BC-B581-DD3DDC7D46C4}" destId="{AE2FF7B9-183A-4D48-BCC9-E591442B0379}" srcOrd="0" destOrd="0" presId="urn:microsoft.com/office/officeart/2005/8/layout/radial4"/>
    <dgm:cxn modelId="{A7E895E9-1011-425C-8057-46DA3CA36013}" type="presParOf" srcId="{8FCA1632-2BB6-49BC-B581-DD3DDC7D46C4}" destId="{CA3FFD40-03B0-4254-B0D6-E231984349D3}" srcOrd="1" destOrd="0" presId="urn:microsoft.com/office/officeart/2005/8/layout/radial4"/>
    <dgm:cxn modelId="{0B8E70C2-75F2-4BAE-810B-87FF000DF842}" type="presParOf" srcId="{8FCA1632-2BB6-49BC-B581-DD3DDC7D46C4}" destId="{39A55D74-5A2B-46E7-B2CF-BD6554EA1D19}" srcOrd="2" destOrd="0" presId="urn:microsoft.com/office/officeart/2005/8/layout/radial4"/>
    <dgm:cxn modelId="{2A313A17-BBFE-400A-8F45-E6A330CE0367}" type="presParOf" srcId="{8FCA1632-2BB6-49BC-B581-DD3DDC7D46C4}" destId="{3CDD7FBD-B8B6-4C97-B447-32FB36516F4A}" srcOrd="3" destOrd="0" presId="urn:microsoft.com/office/officeart/2005/8/layout/radial4"/>
    <dgm:cxn modelId="{25AAC052-8A9E-4ECC-9602-22ABC07725FB}" type="presParOf" srcId="{8FCA1632-2BB6-49BC-B581-DD3DDC7D46C4}" destId="{EE5F130A-B3EB-47CE-BCB6-C6D3EB63488F}" srcOrd="4" destOrd="0" presId="urn:microsoft.com/office/officeart/2005/8/layout/radial4"/>
    <dgm:cxn modelId="{23073726-ACA1-4A89-BFE2-62B9729F053F}" type="presParOf" srcId="{8FCA1632-2BB6-49BC-B581-DD3DDC7D46C4}" destId="{4B8F2323-3755-4619-90D5-527243E57503}" srcOrd="5" destOrd="0" presId="urn:microsoft.com/office/officeart/2005/8/layout/radial4"/>
    <dgm:cxn modelId="{286BC7DC-1B6B-4708-8FE9-6001B5737F3B}" type="presParOf" srcId="{8FCA1632-2BB6-49BC-B581-DD3DDC7D46C4}" destId="{499348AD-CBB2-4FAB-B263-BD43D4D3F689}" srcOrd="6" destOrd="0" presId="urn:microsoft.com/office/officeart/2005/8/layout/radial4"/>
    <dgm:cxn modelId="{3BA80716-F4B0-4B85-BC3E-D06161DB8B97}" type="presParOf" srcId="{8FCA1632-2BB6-49BC-B581-DD3DDC7D46C4}" destId="{69EBC448-2086-4139-80C4-E128D490310B}" srcOrd="7" destOrd="0" presId="urn:microsoft.com/office/officeart/2005/8/layout/radial4"/>
    <dgm:cxn modelId="{E8303623-7217-4389-8A52-33E6E065E354}" type="presParOf" srcId="{8FCA1632-2BB6-49BC-B581-DD3DDC7D46C4}" destId="{0D17F5D2-5C9F-4E0E-92EB-26E6F36DB24C}" srcOrd="8" destOrd="0" presId="urn:microsoft.com/office/officeart/2005/8/layout/radial4"/>
    <dgm:cxn modelId="{0B242B64-B5D9-8148-BE8C-1F7B5A5887F6}" type="presParOf" srcId="{8FCA1632-2BB6-49BC-B581-DD3DDC7D46C4}" destId="{A01A9092-8893-0543-8E47-33FA4470763F}" srcOrd="9" destOrd="0" presId="urn:microsoft.com/office/officeart/2005/8/layout/radial4"/>
    <dgm:cxn modelId="{10FD117B-C2CD-D84A-8514-8B5B648ECF16}" type="presParOf" srcId="{8FCA1632-2BB6-49BC-B581-DD3DDC7D46C4}" destId="{60640594-56AF-4247-9733-0A100AFD3C8C}" srcOrd="10" destOrd="0" presId="urn:microsoft.com/office/officeart/2005/8/layout/radial4"/>
    <dgm:cxn modelId="{72624388-2E29-294F-B491-47003AF32CFF}" type="presParOf" srcId="{8FCA1632-2BB6-49BC-B581-DD3DDC7D46C4}" destId="{F76C3AE6-AC34-2044-9395-242CB57B8F50}" srcOrd="11" destOrd="0" presId="urn:microsoft.com/office/officeart/2005/8/layout/radial4"/>
    <dgm:cxn modelId="{8F26588C-71F2-8042-9BB4-1CBC131B4F1D}" type="presParOf" srcId="{8FCA1632-2BB6-49BC-B581-DD3DDC7D46C4}" destId="{9461C442-3945-F144-8104-891921935DE9}" srcOrd="12" destOrd="0" presId="urn:microsoft.com/office/officeart/2005/8/layout/radial4"/>
    <dgm:cxn modelId="{630ADC3A-3B32-B94D-9580-2492BB24AF07}" type="presParOf" srcId="{8FCA1632-2BB6-49BC-B581-DD3DDC7D46C4}" destId="{82E6B32C-6CA9-544F-8786-A5CC0CBF05FD}" srcOrd="13" destOrd="0" presId="urn:microsoft.com/office/officeart/2005/8/layout/radial4"/>
    <dgm:cxn modelId="{B58CC3FA-9461-BA48-BDA2-AD6F67D50C7F}" type="presParOf" srcId="{8FCA1632-2BB6-49BC-B581-DD3DDC7D46C4}" destId="{E10226FD-A6FE-D94F-9B9E-F487DB33116D}" srcOrd="14" destOrd="0" presId="urn:microsoft.com/office/officeart/2005/8/layout/radial4"/>
    <dgm:cxn modelId="{8E2F36B5-DEED-3C43-BAEF-6C508D8D4C57}" type="presParOf" srcId="{8FCA1632-2BB6-49BC-B581-DD3DDC7D46C4}" destId="{9DD86F30-EFFF-0144-8DA8-AD5CF24E4ECD}" srcOrd="15" destOrd="0" presId="urn:microsoft.com/office/officeart/2005/8/layout/radial4"/>
    <dgm:cxn modelId="{61202BA0-060D-CA41-8206-FE28259A105E}" type="presParOf" srcId="{8FCA1632-2BB6-49BC-B581-DD3DDC7D46C4}" destId="{84DAE0D3-D90B-1640-8D77-04B67345F9DA}" srcOrd="16" destOrd="0" presId="urn:microsoft.com/office/officeart/2005/8/layout/radial4"/>
    <dgm:cxn modelId="{CB9F82FE-A2F2-194E-AD1C-D2A7F55DD9F9}" type="presParOf" srcId="{8FCA1632-2BB6-49BC-B581-DD3DDC7D46C4}" destId="{785EA42A-7922-D543-AB04-165560E3D3D6}" srcOrd="17" destOrd="0" presId="urn:microsoft.com/office/officeart/2005/8/layout/radial4"/>
    <dgm:cxn modelId="{C403A71A-1614-EF44-B9D2-AA78C5B14B36}" type="presParOf" srcId="{8FCA1632-2BB6-49BC-B581-DD3DDC7D46C4}" destId="{D7980F99-1B02-C64A-A85E-73B1C557B6DC}" srcOrd="18"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E14FE5-603E-4598-ACA3-BE43EBE8869C}">
      <dsp:nvSpPr>
        <dsp:cNvPr id="0" name=""/>
        <dsp:cNvSpPr/>
      </dsp:nvSpPr>
      <dsp:spPr>
        <a:xfrm>
          <a:off x="3495406" y="2856373"/>
          <a:ext cx="1973675" cy="1973675"/>
        </a:xfrm>
        <a:prstGeom prst="ellipse">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AU" sz="2000" kern="1200" dirty="0"/>
            <a:t>Leadership</a:t>
          </a:r>
        </a:p>
      </dsp:txBody>
      <dsp:txXfrm>
        <a:off x="3784444" y="3145411"/>
        <a:ext cx="1395599" cy="1395599"/>
      </dsp:txXfrm>
    </dsp:sp>
    <dsp:sp modelId="{51B912EA-491E-4262-8006-6FF31125B318}">
      <dsp:nvSpPr>
        <dsp:cNvPr id="0" name=""/>
        <dsp:cNvSpPr/>
      </dsp:nvSpPr>
      <dsp:spPr>
        <a:xfrm rot="10800000">
          <a:off x="1192849" y="3561962"/>
          <a:ext cx="2175915" cy="56249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36C9D95-7C10-42A7-B2B8-5D61252D7991}">
      <dsp:nvSpPr>
        <dsp:cNvPr id="0" name=""/>
        <dsp:cNvSpPr/>
      </dsp:nvSpPr>
      <dsp:spPr>
        <a:xfrm>
          <a:off x="502063" y="3290581"/>
          <a:ext cx="1381572" cy="110525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AU" sz="2000" kern="1200" dirty="0"/>
            <a:t>Clarity</a:t>
          </a:r>
        </a:p>
      </dsp:txBody>
      <dsp:txXfrm>
        <a:off x="534435" y="3322953"/>
        <a:ext cx="1316828" cy="1040514"/>
      </dsp:txXfrm>
    </dsp:sp>
    <dsp:sp modelId="{A47A3D08-3527-4387-BEF4-06644A7CC381}">
      <dsp:nvSpPr>
        <dsp:cNvPr id="0" name=""/>
        <dsp:cNvSpPr/>
      </dsp:nvSpPr>
      <dsp:spPr>
        <a:xfrm rot="12600000">
          <a:off x="1487786" y="2461243"/>
          <a:ext cx="2175915" cy="56249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A1CB012-4A51-4305-8F13-23AD3D42627D}">
      <dsp:nvSpPr>
        <dsp:cNvPr id="0" name=""/>
        <dsp:cNvSpPr/>
      </dsp:nvSpPr>
      <dsp:spPr>
        <a:xfrm>
          <a:off x="599893" y="1645884"/>
          <a:ext cx="2067302" cy="110525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AU" sz="2000" kern="1200" dirty="0"/>
            <a:t>Climate</a:t>
          </a:r>
        </a:p>
      </dsp:txBody>
      <dsp:txXfrm>
        <a:off x="632265" y="1678256"/>
        <a:ext cx="2002558" cy="1040514"/>
      </dsp:txXfrm>
    </dsp:sp>
    <dsp:sp modelId="{2910ECEA-1A64-4499-B003-9CF2DD8CFF2E}">
      <dsp:nvSpPr>
        <dsp:cNvPr id="0" name=""/>
        <dsp:cNvSpPr/>
      </dsp:nvSpPr>
      <dsp:spPr>
        <a:xfrm rot="14125109">
          <a:off x="1973259" y="1652961"/>
          <a:ext cx="2385924" cy="56249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8CC71A2-3AE7-40F9-A291-A35E33C74446}">
      <dsp:nvSpPr>
        <dsp:cNvPr id="0" name=""/>
        <dsp:cNvSpPr/>
      </dsp:nvSpPr>
      <dsp:spPr>
        <a:xfrm>
          <a:off x="1440162" y="399391"/>
          <a:ext cx="2097918" cy="110525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AU" sz="2000" kern="1200" dirty="0"/>
            <a:t>Communication</a:t>
          </a:r>
        </a:p>
      </dsp:txBody>
      <dsp:txXfrm>
        <a:off x="1472534" y="431763"/>
        <a:ext cx="2033174" cy="1040514"/>
      </dsp:txXfrm>
    </dsp:sp>
    <dsp:sp modelId="{22E97163-C91C-4159-BC49-62C93359F277}">
      <dsp:nvSpPr>
        <dsp:cNvPr id="0" name=""/>
        <dsp:cNvSpPr/>
      </dsp:nvSpPr>
      <dsp:spPr>
        <a:xfrm rot="16200000">
          <a:off x="3394286" y="1360525"/>
          <a:ext cx="2175915" cy="56249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8067D4F-AE3B-4314-B950-D8176B948310}">
      <dsp:nvSpPr>
        <dsp:cNvPr id="0" name=""/>
        <dsp:cNvSpPr/>
      </dsp:nvSpPr>
      <dsp:spPr>
        <a:xfrm>
          <a:off x="3791457" y="1187"/>
          <a:ext cx="1381572" cy="110525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AU" sz="2000" kern="1200" dirty="0"/>
            <a:t>Coaching</a:t>
          </a:r>
        </a:p>
      </dsp:txBody>
      <dsp:txXfrm>
        <a:off x="3823829" y="33559"/>
        <a:ext cx="1316828" cy="1040514"/>
      </dsp:txXfrm>
    </dsp:sp>
    <dsp:sp modelId="{48B41DCA-C9D1-FF43-B941-234A1E4DA4A7}">
      <dsp:nvSpPr>
        <dsp:cNvPr id="0" name=""/>
        <dsp:cNvSpPr/>
      </dsp:nvSpPr>
      <dsp:spPr>
        <a:xfrm rot="18000000">
          <a:off x="4495004" y="1655462"/>
          <a:ext cx="2175915" cy="56249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1D2CCC3-2476-D94A-B43C-CAD65BA093DC}">
      <dsp:nvSpPr>
        <dsp:cNvPr id="0" name=""/>
        <dsp:cNvSpPr/>
      </dsp:nvSpPr>
      <dsp:spPr>
        <a:xfrm>
          <a:off x="5436154" y="441882"/>
          <a:ext cx="1381572" cy="110525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AU" sz="2000" kern="1200" dirty="0"/>
            <a:t>Courage</a:t>
          </a:r>
        </a:p>
      </dsp:txBody>
      <dsp:txXfrm>
        <a:off x="5468526" y="474254"/>
        <a:ext cx="1316828" cy="1040514"/>
      </dsp:txXfrm>
    </dsp:sp>
    <dsp:sp modelId="{56DDA1E1-F369-0941-833A-55A01E64F8FC}">
      <dsp:nvSpPr>
        <dsp:cNvPr id="0" name=""/>
        <dsp:cNvSpPr/>
      </dsp:nvSpPr>
      <dsp:spPr>
        <a:xfrm rot="19844558">
          <a:off x="5313683" y="2460707"/>
          <a:ext cx="2268797" cy="56249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F820757-7FF3-324F-8251-6D284533E098}">
      <dsp:nvSpPr>
        <dsp:cNvPr id="0" name=""/>
        <dsp:cNvSpPr/>
      </dsp:nvSpPr>
      <dsp:spPr>
        <a:xfrm>
          <a:off x="6352488" y="1634908"/>
          <a:ext cx="2170561" cy="110525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AU" sz="2000" kern="1200" dirty="0"/>
            <a:t>Comprehension</a:t>
          </a:r>
        </a:p>
      </dsp:txBody>
      <dsp:txXfrm>
        <a:off x="6384860" y="1667280"/>
        <a:ext cx="2105817" cy="1040514"/>
      </dsp:txXfrm>
    </dsp:sp>
    <dsp:sp modelId="{9DE2B539-8DD9-3A4A-BC05-0F0EF2FC6E48}">
      <dsp:nvSpPr>
        <dsp:cNvPr id="0" name=""/>
        <dsp:cNvSpPr/>
      </dsp:nvSpPr>
      <dsp:spPr>
        <a:xfrm>
          <a:off x="5595722" y="3561962"/>
          <a:ext cx="2175915" cy="56249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6A11D82-B19A-E249-9D45-03DB955018D6}">
      <dsp:nvSpPr>
        <dsp:cNvPr id="0" name=""/>
        <dsp:cNvSpPr/>
      </dsp:nvSpPr>
      <dsp:spPr>
        <a:xfrm>
          <a:off x="7080851" y="3290581"/>
          <a:ext cx="1381572" cy="110525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AU" sz="2000" kern="1200" dirty="0"/>
            <a:t>Creativity</a:t>
          </a:r>
        </a:p>
      </dsp:txBody>
      <dsp:txXfrm>
        <a:off x="7113223" y="3322953"/>
        <a:ext cx="1316828" cy="10405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2FF7B9-183A-4D48-BCC9-E591442B0379}">
      <dsp:nvSpPr>
        <dsp:cNvPr id="0" name=""/>
        <dsp:cNvSpPr/>
      </dsp:nvSpPr>
      <dsp:spPr>
        <a:xfrm>
          <a:off x="2283338" y="1638828"/>
          <a:ext cx="3199913" cy="3199913"/>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AU" sz="2200" b="1" i="0" kern="1200" dirty="0">
              <a:latin typeface="Avenir LT Std 95 Black" panose="020B0503020203020204" pitchFamily="34" charset="0"/>
            </a:rPr>
            <a:t>Accountability</a:t>
          </a:r>
        </a:p>
      </dsp:txBody>
      <dsp:txXfrm>
        <a:off x="2751954" y="2107444"/>
        <a:ext cx="2262681" cy="2262681"/>
      </dsp:txXfrm>
    </dsp:sp>
    <dsp:sp modelId="{CA3FFD40-03B0-4254-B0D6-E231984349D3}">
      <dsp:nvSpPr>
        <dsp:cNvPr id="0" name=""/>
        <dsp:cNvSpPr/>
      </dsp:nvSpPr>
      <dsp:spPr>
        <a:xfrm rot="11693491">
          <a:off x="966391" y="2466011"/>
          <a:ext cx="1300540" cy="340055"/>
        </a:xfrm>
        <a:prstGeom prst="leftArrow">
          <a:avLst>
            <a:gd name="adj1" fmla="val 60000"/>
            <a:gd name="adj2" fmla="val 50000"/>
          </a:avLst>
        </a:prstGeom>
        <a:solidFill>
          <a:schemeClr val="accent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39A55D74-5A2B-46E7-B2CF-BD6554EA1D19}">
      <dsp:nvSpPr>
        <dsp:cNvPr id="0" name=""/>
        <dsp:cNvSpPr/>
      </dsp:nvSpPr>
      <dsp:spPr>
        <a:xfrm>
          <a:off x="0" y="1839512"/>
          <a:ext cx="1942726" cy="1249856"/>
        </a:xfrm>
        <a:prstGeom prst="roundRect">
          <a:avLst>
            <a:gd name="adj" fmla="val 10000"/>
          </a:avLst>
        </a:prstGeom>
        <a:solidFill>
          <a:schemeClr val="accent1">
            <a:lumMod val="60000"/>
            <a:lumOff val="4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AU" sz="1600" b="0" i="0" kern="1200" dirty="0">
              <a:solidFill>
                <a:schemeClr val="tx1"/>
              </a:solidFill>
              <a:latin typeface="Avenir LT Std 35 Light" panose="020B0402020203020204" pitchFamily="34" charset="0"/>
            </a:rPr>
            <a:t>Definition and Understanding</a:t>
          </a:r>
        </a:p>
      </dsp:txBody>
      <dsp:txXfrm>
        <a:off x="36607" y="1876119"/>
        <a:ext cx="1869512" cy="1176642"/>
      </dsp:txXfrm>
    </dsp:sp>
    <dsp:sp modelId="{3CDD7FBD-B8B6-4C97-B447-32FB36516F4A}">
      <dsp:nvSpPr>
        <dsp:cNvPr id="0" name=""/>
        <dsp:cNvSpPr/>
      </dsp:nvSpPr>
      <dsp:spPr>
        <a:xfrm rot="14705612">
          <a:off x="2261338" y="952739"/>
          <a:ext cx="1278886" cy="340055"/>
        </a:xfrm>
        <a:prstGeom prst="leftArrow">
          <a:avLst>
            <a:gd name="adj1" fmla="val 60000"/>
            <a:gd name="adj2" fmla="val 50000"/>
          </a:avLst>
        </a:prstGeom>
        <a:solidFill>
          <a:schemeClr val="accent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EE5F130A-B3EB-47CE-BCB6-C6D3EB63488F}">
      <dsp:nvSpPr>
        <dsp:cNvPr id="0" name=""/>
        <dsp:cNvSpPr/>
      </dsp:nvSpPr>
      <dsp:spPr>
        <a:xfrm>
          <a:off x="1652896" y="-97701"/>
          <a:ext cx="1942726" cy="1249856"/>
        </a:xfrm>
        <a:prstGeom prst="roundRect">
          <a:avLst>
            <a:gd name="adj" fmla="val 10000"/>
          </a:avLst>
        </a:prstGeom>
        <a:solidFill>
          <a:schemeClr val="accent1">
            <a:lumMod val="60000"/>
            <a:lumOff val="4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AU" sz="1600" b="0" i="0" kern="1200" dirty="0">
              <a:solidFill>
                <a:schemeClr val="tx1"/>
              </a:solidFill>
              <a:latin typeface="Avenir LT Std 35 Light" panose="020B0402020203020204" pitchFamily="34" charset="0"/>
            </a:rPr>
            <a:t>Feedback. Cultural not personal</a:t>
          </a:r>
        </a:p>
      </dsp:txBody>
      <dsp:txXfrm>
        <a:off x="1689503" y="-61094"/>
        <a:ext cx="1869512" cy="1176642"/>
      </dsp:txXfrm>
    </dsp:sp>
    <dsp:sp modelId="{4B8F2323-3755-4619-90D5-527243E57503}">
      <dsp:nvSpPr>
        <dsp:cNvPr id="0" name=""/>
        <dsp:cNvSpPr/>
      </dsp:nvSpPr>
      <dsp:spPr>
        <a:xfrm rot="17705604">
          <a:off x="4232186" y="953781"/>
          <a:ext cx="1283075" cy="340055"/>
        </a:xfrm>
        <a:prstGeom prst="leftArrow">
          <a:avLst>
            <a:gd name="adj1" fmla="val 60000"/>
            <a:gd name="adj2" fmla="val 50000"/>
          </a:avLst>
        </a:prstGeom>
        <a:solidFill>
          <a:schemeClr val="accent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499348AD-CBB2-4FAB-B263-BD43D4D3F689}">
      <dsp:nvSpPr>
        <dsp:cNvPr id="0" name=""/>
        <dsp:cNvSpPr/>
      </dsp:nvSpPr>
      <dsp:spPr>
        <a:xfrm>
          <a:off x="4181736" y="-97701"/>
          <a:ext cx="1942726" cy="1249856"/>
        </a:xfrm>
        <a:prstGeom prst="roundRect">
          <a:avLst>
            <a:gd name="adj" fmla="val 10000"/>
          </a:avLst>
        </a:prstGeom>
        <a:solidFill>
          <a:schemeClr val="accent1">
            <a:lumMod val="60000"/>
            <a:lumOff val="4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AU" sz="1600" b="0" i="0" kern="1200" dirty="0">
              <a:solidFill>
                <a:schemeClr val="tx1"/>
              </a:solidFill>
              <a:latin typeface="Avenir LT Std 35 Light" panose="020B0402020203020204" pitchFamily="34" charset="0"/>
            </a:rPr>
            <a:t>Immediacy and Clarity</a:t>
          </a:r>
        </a:p>
      </dsp:txBody>
      <dsp:txXfrm>
        <a:off x="4218343" y="-61094"/>
        <a:ext cx="1869512" cy="1176642"/>
      </dsp:txXfrm>
    </dsp:sp>
    <dsp:sp modelId="{69EBC448-2086-4139-80C4-E128D490310B}">
      <dsp:nvSpPr>
        <dsp:cNvPr id="0" name=""/>
        <dsp:cNvSpPr/>
      </dsp:nvSpPr>
      <dsp:spPr>
        <a:xfrm rot="20709649">
          <a:off x="5500725" y="2466676"/>
          <a:ext cx="1310122" cy="340055"/>
        </a:xfrm>
        <a:prstGeom prst="leftArrow">
          <a:avLst>
            <a:gd name="adj1" fmla="val 60000"/>
            <a:gd name="adj2" fmla="val 50000"/>
          </a:avLst>
        </a:prstGeom>
        <a:solidFill>
          <a:schemeClr val="accent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0D17F5D2-5C9F-4E0E-92EB-26E6F36DB24C}">
      <dsp:nvSpPr>
        <dsp:cNvPr id="0" name=""/>
        <dsp:cNvSpPr/>
      </dsp:nvSpPr>
      <dsp:spPr>
        <a:xfrm>
          <a:off x="5834633" y="1839506"/>
          <a:ext cx="1942726" cy="1249856"/>
        </a:xfrm>
        <a:prstGeom prst="roundRect">
          <a:avLst>
            <a:gd name="adj" fmla="val 10000"/>
          </a:avLst>
        </a:prstGeom>
        <a:solidFill>
          <a:schemeClr val="accent1">
            <a:lumMod val="60000"/>
            <a:lumOff val="4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AU" sz="1600" b="0" i="0" kern="1200" dirty="0">
              <a:solidFill>
                <a:schemeClr val="tx1"/>
              </a:solidFill>
              <a:latin typeface="Avenir LT Std 35 Light" panose="020B0402020203020204" pitchFamily="34" charset="0"/>
            </a:rPr>
            <a:t>Consequences</a:t>
          </a:r>
        </a:p>
      </dsp:txBody>
      <dsp:txXfrm>
        <a:off x="5871240" y="1876113"/>
        <a:ext cx="1869512" cy="11766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2FF7B9-183A-4D48-BCC9-E591442B0379}">
      <dsp:nvSpPr>
        <dsp:cNvPr id="0" name=""/>
        <dsp:cNvSpPr/>
      </dsp:nvSpPr>
      <dsp:spPr>
        <a:xfrm>
          <a:off x="2936504" y="3160976"/>
          <a:ext cx="2680118" cy="1895359"/>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AU" sz="1800" b="1" i="0" kern="1200" dirty="0">
              <a:latin typeface="Avenir LT Std 95 Black" panose="020B0503020203020204" pitchFamily="34" charset="0"/>
            </a:rPr>
            <a:t>D.R.I.I.N.C.K.A.E</a:t>
          </a:r>
        </a:p>
      </dsp:txBody>
      <dsp:txXfrm>
        <a:off x="3328998" y="3438545"/>
        <a:ext cx="1895130" cy="1340221"/>
      </dsp:txXfrm>
    </dsp:sp>
    <dsp:sp modelId="{CA3FFD40-03B0-4254-B0D6-E231984349D3}">
      <dsp:nvSpPr>
        <dsp:cNvPr id="0" name=""/>
        <dsp:cNvSpPr/>
      </dsp:nvSpPr>
      <dsp:spPr>
        <a:xfrm rot="10809323">
          <a:off x="567225" y="3973880"/>
          <a:ext cx="2207723" cy="255418"/>
        </a:xfrm>
        <a:prstGeom prst="leftArrow">
          <a:avLst>
            <a:gd name="adj1" fmla="val 60000"/>
            <a:gd name="adj2" fmla="val 50000"/>
          </a:avLst>
        </a:prstGeom>
        <a:solidFill>
          <a:schemeClr val="accent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39A55D74-5A2B-46E7-B2CF-BD6554EA1D19}">
      <dsp:nvSpPr>
        <dsp:cNvPr id="0" name=""/>
        <dsp:cNvSpPr/>
      </dsp:nvSpPr>
      <dsp:spPr>
        <a:xfrm>
          <a:off x="0" y="3752650"/>
          <a:ext cx="1075200" cy="691731"/>
        </a:xfrm>
        <a:prstGeom prst="roundRect">
          <a:avLst>
            <a:gd name="adj" fmla="val 10000"/>
          </a:avLst>
        </a:prstGeom>
        <a:solidFill>
          <a:schemeClr val="accent1">
            <a:lumMod val="60000"/>
            <a:lumOff val="4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AU" sz="1600" b="0" i="0" kern="1200" dirty="0">
              <a:solidFill>
                <a:schemeClr val="tx1"/>
              </a:solidFill>
              <a:latin typeface="Avenir LT Std 35 Light" panose="020B0402020203020204" pitchFamily="34" charset="0"/>
            </a:rPr>
            <a:t>Digital Fluid</a:t>
          </a:r>
        </a:p>
      </dsp:txBody>
      <dsp:txXfrm>
        <a:off x="20260" y="3772910"/>
        <a:ext cx="1034680" cy="651211"/>
      </dsp:txXfrm>
    </dsp:sp>
    <dsp:sp modelId="{3CDD7FBD-B8B6-4C97-B447-32FB36516F4A}">
      <dsp:nvSpPr>
        <dsp:cNvPr id="0" name=""/>
        <dsp:cNvSpPr/>
      </dsp:nvSpPr>
      <dsp:spPr>
        <a:xfrm rot="12067295">
          <a:off x="484319" y="3004385"/>
          <a:ext cx="2528523" cy="255418"/>
        </a:xfrm>
        <a:prstGeom prst="leftArrow">
          <a:avLst>
            <a:gd name="adj1" fmla="val 60000"/>
            <a:gd name="adj2" fmla="val 50000"/>
          </a:avLst>
        </a:prstGeom>
        <a:solidFill>
          <a:schemeClr val="accent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EE5F130A-B3EB-47CE-BCB6-C6D3EB63488F}">
      <dsp:nvSpPr>
        <dsp:cNvPr id="0" name=""/>
        <dsp:cNvSpPr/>
      </dsp:nvSpPr>
      <dsp:spPr>
        <a:xfrm>
          <a:off x="0" y="2318426"/>
          <a:ext cx="1075200" cy="691731"/>
        </a:xfrm>
        <a:prstGeom prst="roundRect">
          <a:avLst>
            <a:gd name="adj" fmla="val 10000"/>
          </a:avLst>
        </a:prstGeom>
        <a:solidFill>
          <a:schemeClr val="accent1">
            <a:lumMod val="60000"/>
            <a:lumOff val="4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AU" sz="1600" b="0" i="0" kern="1200" dirty="0">
              <a:solidFill>
                <a:schemeClr val="tx1"/>
              </a:solidFill>
              <a:latin typeface="Avenir LT Std 35 Light" panose="020B0402020203020204" pitchFamily="34" charset="0"/>
            </a:rPr>
            <a:t>Reach</a:t>
          </a:r>
        </a:p>
      </dsp:txBody>
      <dsp:txXfrm>
        <a:off x="20260" y="2338686"/>
        <a:ext cx="1034680" cy="651211"/>
      </dsp:txXfrm>
    </dsp:sp>
    <dsp:sp modelId="{4B8F2323-3755-4619-90D5-527243E57503}">
      <dsp:nvSpPr>
        <dsp:cNvPr id="0" name=""/>
        <dsp:cNvSpPr/>
      </dsp:nvSpPr>
      <dsp:spPr>
        <a:xfrm rot="13504128">
          <a:off x="1294023" y="2215433"/>
          <a:ext cx="2442522" cy="255418"/>
        </a:xfrm>
        <a:prstGeom prst="leftArrow">
          <a:avLst>
            <a:gd name="adj1" fmla="val 60000"/>
            <a:gd name="adj2" fmla="val 50000"/>
          </a:avLst>
        </a:prstGeom>
        <a:solidFill>
          <a:schemeClr val="accent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499348AD-CBB2-4FAB-B263-BD43D4D3F689}">
      <dsp:nvSpPr>
        <dsp:cNvPr id="0" name=""/>
        <dsp:cNvSpPr/>
      </dsp:nvSpPr>
      <dsp:spPr>
        <a:xfrm>
          <a:off x="936102" y="1109470"/>
          <a:ext cx="1387012" cy="691731"/>
        </a:xfrm>
        <a:prstGeom prst="roundRect">
          <a:avLst>
            <a:gd name="adj" fmla="val 10000"/>
          </a:avLst>
        </a:prstGeom>
        <a:solidFill>
          <a:schemeClr val="accent1">
            <a:lumMod val="60000"/>
            <a:lumOff val="4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AU" sz="1600" b="0" i="0" kern="1200" dirty="0">
              <a:solidFill>
                <a:schemeClr val="tx1"/>
              </a:solidFill>
              <a:latin typeface="Avenir LT Std 35 Light" panose="020B0402020203020204" pitchFamily="34" charset="0"/>
            </a:rPr>
            <a:t>Intelligence</a:t>
          </a:r>
        </a:p>
      </dsp:txBody>
      <dsp:txXfrm>
        <a:off x="956362" y="1129730"/>
        <a:ext cx="1346492" cy="651211"/>
      </dsp:txXfrm>
    </dsp:sp>
    <dsp:sp modelId="{69EBC448-2086-4139-80C4-E128D490310B}">
      <dsp:nvSpPr>
        <dsp:cNvPr id="0" name=""/>
        <dsp:cNvSpPr/>
      </dsp:nvSpPr>
      <dsp:spPr>
        <a:xfrm rot="14851333">
          <a:off x="1856622" y="1566316"/>
          <a:ext cx="2841729" cy="255418"/>
        </a:xfrm>
        <a:prstGeom prst="leftArrow">
          <a:avLst>
            <a:gd name="adj1" fmla="val 60000"/>
            <a:gd name="adj2" fmla="val 50000"/>
          </a:avLst>
        </a:prstGeom>
        <a:solidFill>
          <a:schemeClr val="accent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0D17F5D2-5C9F-4E0E-92EB-26E6F36DB24C}">
      <dsp:nvSpPr>
        <dsp:cNvPr id="0" name=""/>
        <dsp:cNvSpPr/>
      </dsp:nvSpPr>
      <dsp:spPr>
        <a:xfrm>
          <a:off x="2088233" y="0"/>
          <a:ext cx="1262881" cy="691731"/>
        </a:xfrm>
        <a:prstGeom prst="roundRect">
          <a:avLst>
            <a:gd name="adj" fmla="val 10000"/>
          </a:avLst>
        </a:prstGeom>
        <a:solidFill>
          <a:schemeClr val="accent1">
            <a:lumMod val="60000"/>
            <a:lumOff val="4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en-AU" sz="1500" b="0" i="0" kern="1200" dirty="0">
              <a:solidFill>
                <a:schemeClr val="tx1"/>
              </a:solidFill>
              <a:latin typeface="Avenir LT Std 35 Light" panose="020B0402020203020204" pitchFamily="34" charset="0"/>
            </a:rPr>
            <a:t>Influencing Skills</a:t>
          </a:r>
        </a:p>
      </dsp:txBody>
      <dsp:txXfrm>
        <a:off x="2108493" y="20260"/>
        <a:ext cx="1222361" cy="651211"/>
      </dsp:txXfrm>
    </dsp:sp>
    <dsp:sp modelId="{A01A9092-8893-0543-8E47-33FA4470763F}">
      <dsp:nvSpPr>
        <dsp:cNvPr id="0" name=""/>
        <dsp:cNvSpPr/>
      </dsp:nvSpPr>
      <dsp:spPr>
        <a:xfrm rot="16174429">
          <a:off x="2921624" y="1443878"/>
          <a:ext cx="2673578" cy="449514"/>
        </a:xfrm>
        <a:prstGeom prst="leftArrow">
          <a:avLst>
            <a:gd name="adj1" fmla="val 60000"/>
            <a:gd name="adj2" fmla="val 50000"/>
          </a:avLst>
        </a:prstGeom>
        <a:solidFill>
          <a:schemeClr val="accent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60640594-56AF-4247-9733-0A100AFD3C8C}">
      <dsp:nvSpPr>
        <dsp:cNvPr id="0" name=""/>
        <dsp:cNvSpPr/>
      </dsp:nvSpPr>
      <dsp:spPr>
        <a:xfrm>
          <a:off x="3711416" y="0"/>
          <a:ext cx="1074107" cy="663767"/>
        </a:xfrm>
        <a:prstGeom prst="roundRect">
          <a:avLst>
            <a:gd name="adj" fmla="val 10000"/>
          </a:avLst>
        </a:prstGeom>
        <a:solidFill>
          <a:schemeClr val="accent1">
            <a:lumMod val="60000"/>
            <a:lumOff val="4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None/>
          </a:pPr>
          <a:endParaRPr lang="en-GB" sz="1100" kern="1200" dirty="0">
            <a:solidFill>
              <a:schemeClr val="tx1"/>
            </a:solidFill>
          </a:endParaRPr>
        </a:p>
        <a:p>
          <a:pPr marL="0" lvl="0" indent="0" algn="ctr" defTabSz="488950">
            <a:lnSpc>
              <a:spcPct val="90000"/>
            </a:lnSpc>
            <a:spcBef>
              <a:spcPct val="0"/>
            </a:spcBef>
            <a:spcAft>
              <a:spcPct val="35000"/>
            </a:spcAft>
            <a:buNone/>
          </a:pPr>
          <a:r>
            <a:rPr lang="en-GB" sz="1100" kern="1200" dirty="0">
              <a:solidFill>
                <a:schemeClr val="tx1"/>
              </a:solidFill>
            </a:rPr>
            <a:t>No </a:t>
          </a:r>
        </a:p>
        <a:p>
          <a:pPr marL="0" lvl="0" indent="0" algn="ctr" defTabSz="488950">
            <a:lnSpc>
              <a:spcPct val="90000"/>
            </a:lnSpc>
            <a:spcBef>
              <a:spcPct val="0"/>
            </a:spcBef>
            <a:spcAft>
              <a:spcPct val="35000"/>
            </a:spcAft>
            <a:buNone/>
          </a:pPr>
          <a:r>
            <a:rPr lang="en-GB" sz="1400" kern="1200" dirty="0">
              <a:solidFill>
                <a:schemeClr val="tx1"/>
              </a:solidFill>
            </a:rPr>
            <a:t>Dickhead</a:t>
          </a:r>
          <a:r>
            <a:rPr lang="en-GB" sz="1100" kern="1200" dirty="0">
              <a:solidFill>
                <a:schemeClr val="tx1"/>
              </a:solidFill>
            </a:rPr>
            <a:t>s</a:t>
          </a:r>
        </a:p>
        <a:p>
          <a:pPr marL="0" lvl="0" indent="0" algn="ctr" defTabSz="488950">
            <a:lnSpc>
              <a:spcPct val="90000"/>
            </a:lnSpc>
            <a:spcBef>
              <a:spcPct val="0"/>
            </a:spcBef>
            <a:spcAft>
              <a:spcPct val="35000"/>
            </a:spcAft>
            <a:buNone/>
          </a:pPr>
          <a:endParaRPr lang="en-GB" sz="1100" kern="1200" dirty="0">
            <a:solidFill>
              <a:schemeClr val="tx1"/>
            </a:solidFill>
          </a:endParaRPr>
        </a:p>
      </dsp:txBody>
      <dsp:txXfrm>
        <a:off x="3730857" y="19441"/>
        <a:ext cx="1035225" cy="624885"/>
      </dsp:txXfrm>
    </dsp:sp>
    <dsp:sp modelId="{F76C3AE6-AC34-2044-9395-242CB57B8F50}">
      <dsp:nvSpPr>
        <dsp:cNvPr id="0" name=""/>
        <dsp:cNvSpPr/>
      </dsp:nvSpPr>
      <dsp:spPr>
        <a:xfrm rot="17505099">
          <a:off x="3882347" y="1630986"/>
          <a:ext cx="2586224" cy="449514"/>
        </a:xfrm>
        <a:prstGeom prst="leftArrow">
          <a:avLst>
            <a:gd name="adj1" fmla="val 60000"/>
            <a:gd name="adj2" fmla="val 50000"/>
          </a:avLst>
        </a:prstGeom>
        <a:solidFill>
          <a:schemeClr val="accent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9461C442-3945-F144-8104-891921935DE9}">
      <dsp:nvSpPr>
        <dsp:cNvPr id="0" name=""/>
        <dsp:cNvSpPr/>
      </dsp:nvSpPr>
      <dsp:spPr>
        <a:xfrm>
          <a:off x="5117612" y="309239"/>
          <a:ext cx="1074107" cy="690928"/>
        </a:xfrm>
        <a:prstGeom prst="roundRect">
          <a:avLst>
            <a:gd name="adj" fmla="val 10000"/>
          </a:avLst>
        </a:prstGeom>
        <a:solidFill>
          <a:schemeClr val="accent1">
            <a:lumMod val="60000"/>
            <a:lumOff val="4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en-GB" sz="1500" kern="1200" dirty="0">
              <a:solidFill>
                <a:schemeClr val="tx1"/>
              </a:solidFill>
            </a:rPr>
            <a:t>Content</a:t>
          </a:r>
        </a:p>
      </dsp:txBody>
      <dsp:txXfrm>
        <a:off x="5137849" y="329476"/>
        <a:ext cx="1033633" cy="650454"/>
      </dsp:txXfrm>
    </dsp:sp>
    <dsp:sp modelId="{82E6B32C-6CA9-544F-8786-A5CC0CBF05FD}">
      <dsp:nvSpPr>
        <dsp:cNvPr id="0" name=""/>
        <dsp:cNvSpPr/>
      </dsp:nvSpPr>
      <dsp:spPr>
        <a:xfrm rot="18849398">
          <a:off x="4761054" y="2115142"/>
          <a:ext cx="2465892" cy="449514"/>
        </a:xfrm>
        <a:prstGeom prst="leftArrow">
          <a:avLst>
            <a:gd name="adj1" fmla="val 60000"/>
            <a:gd name="adj2" fmla="val 50000"/>
          </a:avLst>
        </a:prstGeom>
        <a:solidFill>
          <a:schemeClr val="accent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E10226FD-A6FE-D94F-9B9E-F487DB33116D}">
      <dsp:nvSpPr>
        <dsp:cNvPr id="0" name=""/>
        <dsp:cNvSpPr/>
      </dsp:nvSpPr>
      <dsp:spPr>
        <a:xfrm>
          <a:off x="6315845" y="1109872"/>
          <a:ext cx="1074107" cy="690928"/>
        </a:xfrm>
        <a:prstGeom prst="roundRect">
          <a:avLst>
            <a:gd name="adj" fmla="val 10000"/>
          </a:avLst>
        </a:prstGeom>
        <a:solidFill>
          <a:schemeClr val="accent1">
            <a:lumMod val="60000"/>
            <a:lumOff val="4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en-GB" sz="1500" kern="1200" dirty="0">
              <a:solidFill>
                <a:schemeClr val="tx1"/>
              </a:solidFill>
            </a:rPr>
            <a:t>Knowledge &amp; Niche</a:t>
          </a:r>
        </a:p>
      </dsp:txBody>
      <dsp:txXfrm>
        <a:off x="6336082" y="1130109"/>
        <a:ext cx="1033633" cy="650454"/>
      </dsp:txXfrm>
    </dsp:sp>
    <dsp:sp modelId="{9DD86F30-EFFF-0144-8DA8-AD5CF24E4ECD}">
      <dsp:nvSpPr>
        <dsp:cNvPr id="0" name=""/>
        <dsp:cNvSpPr/>
      </dsp:nvSpPr>
      <dsp:spPr>
        <a:xfrm rot="20201370">
          <a:off x="5449969" y="2883353"/>
          <a:ext cx="2297323" cy="449514"/>
        </a:xfrm>
        <a:prstGeom prst="leftArrow">
          <a:avLst>
            <a:gd name="adj1" fmla="val 60000"/>
            <a:gd name="adj2" fmla="val 50000"/>
          </a:avLst>
        </a:prstGeom>
        <a:solidFill>
          <a:schemeClr val="accent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84DAE0D3-D90B-1640-8D77-04B67345F9DA}">
      <dsp:nvSpPr>
        <dsp:cNvPr id="0" name=""/>
        <dsp:cNvSpPr/>
      </dsp:nvSpPr>
      <dsp:spPr>
        <a:xfrm>
          <a:off x="7101397" y="2308105"/>
          <a:ext cx="1104270" cy="690928"/>
        </a:xfrm>
        <a:prstGeom prst="roundRect">
          <a:avLst>
            <a:gd name="adj" fmla="val 10000"/>
          </a:avLst>
        </a:prstGeom>
        <a:solidFill>
          <a:schemeClr val="accent1">
            <a:lumMod val="60000"/>
            <a:lumOff val="4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en-GB" sz="1500" kern="1200" dirty="0">
              <a:solidFill>
                <a:schemeClr val="tx1"/>
              </a:solidFill>
            </a:rPr>
            <a:t>Attitude over Resume</a:t>
          </a:r>
        </a:p>
      </dsp:txBody>
      <dsp:txXfrm>
        <a:off x="7121634" y="2328342"/>
        <a:ext cx="1063796" cy="650454"/>
      </dsp:txXfrm>
    </dsp:sp>
    <dsp:sp modelId="{785EA42A-7922-D543-AB04-165560E3D3D6}">
      <dsp:nvSpPr>
        <dsp:cNvPr id="0" name=""/>
        <dsp:cNvSpPr/>
      </dsp:nvSpPr>
      <dsp:spPr>
        <a:xfrm rot="21560838">
          <a:off x="5743880" y="3854703"/>
          <a:ext cx="2190869" cy="449514"/>
        </a:xfrm>
        <a:prstGeom prst="leftArrow">
          <a:avLst>
            <a:gd name="adj1" fmla="val 60000"/>
            <a:gd name="adj2" fmla="val 50000"/>
          </a:avLst>
        </a:prstGeom>
        <a:solidFill>
          <a:schemeClr val="accent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D7980F99-1B02-C64A-A85E-73B1C557B6DC}">
      <dsp:nvSpPr>
        <dsp:cNvPr id="0" name=""/>
        <dsp:cNvSpPr/>
      </dsp:nvSpPr>
      <dsp:spPr>
        <a:xfrm>
          <a:off x="7382642" y="3625353"/>
          <a:ext cx="1104071" cy="883257"/>
        </a:xfrm>
        <a:prstGeom prst="roundRect">
          <a:avLst>
            <a:gd name="adj" fmla="val 10000"/>
          </a:avLst>
        </a:prstGeom>
        <a:solidFill>
          <a:schemeClr val="accent1">
            <a:lumMod val="60000"/>
            <a:lumOff val="4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en-GB" sz="1500" kern="1200" dirty="0">
              <a:solidFill>
                <a:schemeClr val="tx1"/>
              </a:solidFill>
            </a:rPr>
            <a:t>Empathy</a:t>
          </a:r>
        </a:p>
      </dsp:txBody>
      <dsp:txXfrm>
        <a:off x="7408512" y="3651223"/>
        <a:ext cx="1052331" cy="831517"/>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464DA9-9B50-4EEF-8C62-47A6E90A364C}" type="datetimeFigureOut">
              <a:rPr lang="en-AU" smtClean="0"/>
              <a:pPr/>
              <a:t>23/8/2022</a:t>
            </a:fld>
            <a:endParaRPr lang="en-AU"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B78F39-E378-4122-B56F-1670CBD0FB16}" type="slidenum">
              <a:rPr lang="en-AU" smtClean="0"/>
              <a:pPr/>
              <a:t>‹#›</a:t>
            </a:fld>
            <a:endParaRPr lang="en-AU" dirty="0"/>
          </a:p>
        </p:txBody>
      </p:sp>
    </p:spTree>
    <p:extLst>
      <p:ext uri="{BB962C8B-B14F-4D97-AF65-F5344CB8AC3E}">
        <p14:creationId xmlns:p14="http://schemas.microsoft.com/office/powerpoint/2010/main" val="529933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B78F39-E378-4122-B56F-1670CBD0FB16}" type="slidenum">
              <a:rPr lang="en-AU" smtClean="0"/>
              <a:pPr/>
              <a:t>2</a:t>
            </a:fld>
            <a:endParaRPr lang="en-AU" dirty="0"/>
          </a:p>
        </p:txBody>
      </p:sp>
    </p:spTree>
    <p:extLst>
      <p:ext uri="{BB962C8B-B14F-4D97-AF65-F5344CB8AC3E}">
        <p14:creationId xmlns:p14="http://schemas.microsoft.com/office/powerpoint/2010/main" val="630160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BE180A-59C9-2942-AE71-4B1A3E8800B5}" type="slidenum">
              <a:rPr lang="en-AU"/>
              <a:pPr/>
              <a:t>42</a:t>
            </a:fld>
            <a:endParaRPr lang="en-AU" dirty="0"/>
          </a:p>
        </p:txBody>
      </p:sp>
      <p:sp>
        <p:nvSpPr>
          <p:cNvPr id="507906" name="Rectangle 2"/>
          <p:cNvSpPr>
            <a:spLocks noGrp="1" noRot="1" noChangeAspect="1" noChangeArrowheads="1" noTextEdit="1"/>
          </p:cNvSpPr>
          <p:nvPr>
            <p:ph type="sldImg"/>
          </p:nvPr>
        </p:nvSpPr>
        <p:spPr>
          <a:xfrm>
            <a:off x="1143000" y="685800"/>
            <a:ext cx="4572000" cy="3429000"/>
          </a:xfrm>
          <a:ln/>
          <a:extLst>
            <a:ext uri="{FAA26D3D-D897-4be2-8F04-BA451C77F1D7}">
              <ma14:placeholderFlag xmlns:ma14="http://schemas.microsoft.com/office/mac/drawingml/2011/main" xmlns="" val="1"/>
            </a:ext>
          </a:extLst>
        </p:spPr>
      </p:sp>
      <p:sp>
        <p:nvSpPr>
          <p:cNvPr id="507907" name="Rectangle 3"/>
          <p:cNvSpPr>
            <a:spLocks noGrp="1" noChangeArrowheads="1"/>
          </p:cNvSpPr>
          <p:nvPr>
            <p:ph type="body" idx="1"/>
          </p:nvPr>
        </p:nvSpPr>
        <p:spPr>
          <a:xfrm>
            <a:off x="919163" y="4348163"/>
            <a:ext cx="1268412" cy="274637"/>
          </a:xfrm>
        </p:spPr>
        <p:txBody>
          <a:bodyPr/>
          <a:lstStyle/>
          <a:p>
            <a:endParaRPr lang="en-AU" dirty="0"/>
          </a:p>
        </p:txBody>
      </p:sp>
    </p:spTree>
    <p:extLst>
      <p:ext uri="{BB962C8B-B14F-4D97-AF65-F5344CB8AC3E}">
        <p14:creationId xmlns:p14="http://schemas.microsoft.com/office/powerpoint/2010/main" val="3808831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6C3A06-6818-3C4D-9CDC-550F760A9E32}" type="slidenum">
              <a:rPr lang="en-AU"/>
              <a:pPr/>
              <a:t>43</a:t>
            </a:fld>
            <a:endParaRPr lang="en-AU" dirty="0"/>
          </a:p>
        </p:txBody>
      </p:sp>
      <p:sp>
        <p:nvSpPr>
          <p:cNvPr id="509954" name="Rectangle 2"/>
          <p:cNvSpPr>
            <a:spLocks noGrp="1" noRot="1" noChangeAspect="1" noChangeArrowheads="1" noTextEdit="1"/>
          </p:cNvSpPr>
          <p:nvPr>
            <p:ph type="sldImg"/>
          </p:nvPr>
        </p:nvSpPr>
        <p:spPr>
          <a:xfrm>
            <a:off x="1143000" y="685800"/>
            <a:ext cx="4572000" cy="3429000"/>
          </a:xfrm>
          <a:ln/>
          <a:extLst>
            <a:ext uri="{FAA26D3D-D897-4be2-8F04-BA451C77F1D7}">
              <ma14:placeholderFlag xmlns:ma14="http://schemas.microsoft.com/office/mac/drawingml/2011/main" xmlns="" val="1"/>
            </a:ext>
          </a:extLst>
        </p:spPr>
      </p:sp>
      <p:sp>
        <p:nvSpPr>
          <p:cNvPr id="509955" name="Rectangle 3"/>
          <p:cNvSpPr>
            <a:spLocks noGrp="1" noChangeArrowheads="1"/>
          </p:cNvSpPr>
          <p:nvPr>
            <p:ph type="body" idx="1"/>
          </p:nvPr>
        </p:nvSpPr>
        <p:spPr>
          <a:xfrm>
            <a:off x="919163" y="4348163"/>
            <a:ext cx="1268412" cy="274637"/>
          </a:xfrm>
        </p:spPr>
        <p:txBody>
          <a:bodyPr/>
          <a:lstStyle/>
          <a:p>
            <a:endParaRPr lang="en-AU" dirty="0"/>
          </a:p>
        </p:txBody>
      </p:sp>
    </p:spTree>
    <p:extLst>
      <p:ext uri="{BB962C8B-B14F-4D97-AF65-F5344CB8AC3E}">
        <p14:creationId xmlns:p14="http://schemas.microsoft.com/office/powerpoint/2010/main" val="188802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0A52E7-C464-DA4B-8EAF-C4C19F3C5DB9}" type="slidenum">
              <a:rPr lang="en-AU"/>
              <a:pPr/>
              <a:t>47</a:t>
            </a:fld>
            <a:endParaRPr lang="en-AU" dirty="0"/>
          </a:p>
        </p:txBody>
      </p:sp>
      <p:sp>
        <p:nvSpPr>
          <p:cNvPr id="512002" name="Rectangle 2"/>
          <p:cNvSpPr>
            <a:spLocks noGrp="1" noRot="1" noChangeAspect="1" noChangeArrowheads="1" noTextEdit="1"/>
          </p:cNvSpPr>
          <p:nvPr>
            <p:ph type="sldImg"/>
          </p:nvPr>
        </p:nvSpPr>
        <p:spPr>
          <a:xfrm>
            <a:off x="1143000" y="685800"/>
            <a:ext cx="4572000" cy="3429000"/>
          </a:xfrm>
          <a:ln/>
          <a:extLst>
            <a:ext uri="{FAA26D3D-D897-4be2-8F04-BA451C77F1D7}">
              <ma14:placeholderFlag xmlns:ma14="http://schemas.microsoft.com/office/mac/drawingml/2011/main" xmlns="" val="1"/>
            </a:ext>
          </a:extLst>
        </p:spPr>
      </p:sp>
      <p:sp>
        <p:nvSpPr>
          <p:cNvPr id="512003" name="Rectangle 3"/>
          <p:cNvSpPr>
            <a:spLocks noGrp="1" noChangeArrowheads="1"/>
          </p:cNvSpPr>
          <p:nvPr>
            <p:ph type="body" idx="1"/>
          </p:nvPr>
        </p:nvSpPr>
        <p:spPr>
          <a:xfrm>
            <a:off x="919163" y="4348163"/>
            <a:ext cx="1268412" cy="274637"/>
          </a:xfrm>
        </p:spPr>
        <p:txBody>
          <a:bodyPr/>
          <a:lstStyle/>
          <a:p>
            <a:endParaRPr lang="en-AU" dirty="0"/>
          </a:p>
        </p:txBody>
      </p:sp>
    </p:spTree>
    <p:extLst>
      <p:ext uri="{BB962C8B-B14F-4D97-AF65-F5344CB8AC3E}">
        <p14:creationId xmlns:p14="http://schemas.microsoft.com/office/powerpoint/2010/main" val="9480789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userDrawn="1"/>
        </p:nvSpPr>
        <p:spPr>
          <a:xfrm>
            <a:off x="119921" y="116632"/>
            <a:ext cx="8916575" cy="6613952"/>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Title 1"/>
          <p:cNvSpPr>
            <a:spLocks noGrp="1"/>
          </p:cNvSpPr>
          <p:nvPr>
            <p:ph type="ctrTitle"/>
          </p:nvPr>
        </p:nvSpPr>
        <p:spPr>
          <a:xfrm>
            <a:off x="808169" y="3882452"/>
            <a:ext cx="7940543" cy="698676"/>
          </a:xfrm>
        </p:spPr>
        <p:txBody>
          <a:bodyPr>
            <a:normAutofit/>
          </a:bodyPr>
          <a:lstStyle>
            <a:lvl1pPr>
              <a:defRPr sz="2200">
                <a:solidFill>
                  <a:schemeClr val="bg1"/>
                </a:solidFill>
              </a:defRPr>
            </a:lvl1pPr>
          </a:lstStyle>
          <a:p>
            <a:r>
              <a:rPr lang="en-GB"/>
              <a:t>Click to edit Master title style</a:t>
            </a:r>
            <a:endParaRPr lang="en-AU" dirty="0"/>
          </a:p>
        </p:txBody>
      </p:sp>
      <p:sp>
        <p:nvSpPr>
          <p:cNvPr id="3" name="Subtitle 2"/>
          <p:cNvSpPr>
            <a:spLocks noGrp="1"/>
          </p:cNvSpPr>
          <p:nvPr>
            <p:ph type="subTitle" idx="1"/>
          </p:nvPr>
        </p:nvSpPr>
        <p:spPr>
          <a:xfrm>
            <a:off x="824458" y="4941168"/>
            <a:ext cx="7924255" cy="288032"/>
          </a:xfrm>
        </p:spPr>
        <p:txBody>
          <a:bodyPr>
            <a:normAutofit/>
          </a:bodyPr>
          <a:lstStyle>
            <a:lvl1pPr marL="0" indent="0" algn="l">
              <a:buNone/>
              <a:defRPr sz="16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AU" dirty="0"/>
          </a:p>
        </p:txBody>
      </p:sp>
      <p:sp>
        <p:nvSpPr>
          <p:cNvPr id="4" name="Date Placeholder 3"/>
          <p:cNvSpPr>
            <a:spLocks noGrp="1"/>
          </p:cNvSpPr>
          <p:nvPr>
            <p:ph type="dt" sz="half" idx="10"/>
          </p:nvPr>
        </p:nvSpPr>
        <p:spPr>
          <a:xfrm>
            <a:off x="808170" y="5246557"/>
            <a:ext cx="2598355" cy="414691"/>
          </a:xfrm>
          <a:prstGeom prst="rect">
            <a:avLst/>
          </a:prstGeom>
        </p:spPr>
        <p:txBody>
          <a:bodyPr lIns="0" tIns="0" rIns="0" bIns="0"/>
          <a:lstStyle>
            <a:lvl1pPr>
              <a:defRPr sz="1600">
                <a:solidFill>
                  <a:schemeClr val="bg1"/>
                </a:solidFill>
                <a:latin typeface="Century Gothic" pitchFamily="34" charset="0"/>
              </a:defRPr>
            </a:lvl1pPr>
          </a:lstStyle>
          <a:p>
            <a:endParaRPr lang="en-AU"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1700" y="687670"/>
            <a:ext cx="2880366" cy="1808992"/>
          </a:xfrm>
          <a:prstGeom prst="rect">
            <a:avLst/>
          </a:prstGeom>
        </p:spPr>
      </p:pic>
    </p:spTree>
    <p:extLst>
      <p:ext uri="{BB962C8B-B14F-4D97-AF65-F5344CB8AC3E}">
        <p14:creationId xmlns:p14="http://schemas.microsoft.com/office/powerpoint/2010/main" val="409147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3188" y="5949950"/>
            <a:ext cx="8937625" cy="85558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795600" y="525600"/>
            <a:ext cx="7892320" cy="720000"/>
          </a:xfrm>
        </p:spPr>
        <p:txBody>
          <a:bodyPr/>
          <a:lstStyle/>
          <a:p>
            <a:r>
              <a:rPr lang="en-GB"/>
              <a:t>Click to edit Master title style</a:t>
            </a:r>
            <a:endParaRPr lang="en-AU" dirty="0"/>
          </a:p>
        </p:txBody>
      </p:sp>
      <p:sp>
        <p:nvSpPr>
          <p:cNvPr id="3" name="Content Placeholder 2"/>
          <p:cNvSpPr>
            <a:spLocks noGrp="1"/>
          </p:cNvSpPr>
          <p:nvPr>
            <p:ph idx="1"/>
          </p:nvPr>
        </p:nvSpPr>
        <p:spPr>
          <a:xfrm>
            <a:off x="795600" y="1530000"/>
            <a:ext cx="7892321" cy="4248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183410" y="6131865"/>
            <a:ext cx="2159512" cy="461773"/>
          </a:xfrm>
          <a:prstGeom prst="rect">
            <a:avLst/>
          </a:prstGeom>
        </p:spPr>
      </p:pic>
      <p:sp>
        <p:nvSpPr>
          <p:cNvPr id="4" name="Footer Placeholder 3"/>
          <p:cNvSpPr>
            <a:spLocks noGrp="1"/>
          </p:cNvSpPr>
          <p:nvPr>
            <p:ph type="ftr" sz="quarter" idx="10"/>
          </p:nvPr>
        </p:nvSpPr>
        <p:spPr/>
        <p:txBody>
          <a:bodyPr/>
          <a:lstStyle>
            <a:lvl1pPr>
              <a:defRPr>
                <a:solidFill>
                  <a:schemeClr val="bg1"/>
                </a:solidFill>
              </a:defRPr>
            </a:lvl1pPr>
          </a:lstStyle>
          <a:p>
            <a:r>
              <a:rPr lang="en-AU" dirty="0"/>
              <a:t>The Savage Recruitment Academy.  REC August 2022</a:t>
            </a:r>
          </a:p>
        </p:txBody>
      </p:sp>
    </p:spTree>
    <p:extLst>
      <p:ext uri="{BB962C8B-B14F-4D97-AF65-F5344CB8AC3E}">
        <p14:creationId xmlns:p14="http://schemas.microsoft.com/office/powerpoint/2010/main" val="684583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Bullets">
    <p:spTree>
      <p:nvGrpSpPr>
        <p:cNvPr id="1" name=""/>
        <p:cNvGrpSpPr/>
        <p:nvPr/>
      </p:nvGrpSpPr>
      <p:grpSpPr>
        <a:xfrm>
          <a:off x="0" y="0"/>
          <a:ext cx="0" cy="0"/>
          <a:chOff x="0" y="0"/>
          <a:chExt cx="0" cy="0"/>
        </a:xfrm>
      </p:grpSpPr>
      <p:grpSp>
        <p:nvGrpSpPr>
          <p:cNvPr id="4" name="Group 3"/>
          <p:cNvGrpSpPr/>
          <p:nvPr userDrawn="1"/>
        </p:nvGrpSpPr>
        <p:grpSpPr>
          <a:xfrm>
            <a:off x="104400" y="5949421"/>
            <a:ext cx="8937625" cy="854075"/>
            <a:chOff x="104400" y="5949421"/>
            <a:chExt cx="8937625" cy="854075"/>
          </a:xfrm>
        </p:grpSpPr>
        <p:pic>
          <p:nvPicPr>
            <p:cNvPr id="307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4400" y="5949421"/>
              <a:ext cx="8937625" cy="854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183410" y="6131865"/>
              <a:ext cx="2159512" cy="461773"/>
            </a:xfrm>
            <a:prstGeom prst="rect">
              <a:avLst/>
            </a:prstGeom>
          </p:spPr>
        </p:pic>
      </p:grpSp>
      <p:sp>
        <p:nvSpPr>
          <p:cNvPr id="2" name="Title 1"/>
          <p:cNvSpPr>
            <a:spLocks noGrp="1"/>
          </p:cNvSpPr>
          <p:nvPr>
            <p:ph type="title"/>
          </p:nvPr>
        </p:nvSpPr>
        <p:spPr>
          <a:xfrm>
            <a:off x="795600" y="524584"/>
            <a:ext cx="7892320" cy="720000"/>
          </a:xfrm>
        </p:spPr>
        <p:txBody>
          <a:bodyPr/>
          <a:lstStyle/>
          <a:p>
            <a:r>
              <a:rPr lang="en-GB"/>
              <a:t>Click to edit Master title style</a:t>
            </a:r>
            <a:endParaRPr lang="en-AU" dirty="0"/>
          </a:p>
        </p:txBody>
      </p:sp>
      <p:sp>
        <p:nvSpPr>
          <p:cNvPr id="3" name="Content Placeholder 2"/>
          <p:cNvSpPr>
            <a:spLocks noGrp="1"/>
          </p:cNvSpPr>
          <p:nvPr>
            <p:ph idx="1"/>
          </p:nvPr>
        </p:nvSpPr>
        <p:spPr>
          <a:xfrm>
            <a:off x="795600" y="1528069"/>
            <a:ext cx="7892321" cy="4248000"/>
          </a:xfrm>
        </p:spPr>
        <p:txBody>
          <a:bodyPr/>
          <a:lstStyle>
            <a:lvl1pPr marL="230400" indent="-230400">
              <a:buClr>
                <a:schemeClr val="accent1"/>
              </a:buClr>
              <a:buFont typeface="Arial" pitchFamily="34" charset="0"/>
              <a:buChar char="•"/>
              <a:defRPr sz="2400">
                <a:solidFill>
                  <a:schemeClr val="tx1"/>
                </a:solidFill>
              </a:defRPr>
            </a:lvl1pPr>
            <a:lvl2pPr marL="460800" indent="-230400">
              <a:buClr>
                <a:schemeClr val="accent1"/>
              </a:buClr>
              <a:buFont typeface="Arial" pitchFamily="34" charset="0"/>
              <a:buChar char="•"/>
              <a:defRPr>
                <a:solidFill>
                  <a:schemeClr val="tx1"/>
                </a:solidFill>
              </a:defRPr>
            </a:lvl2pPr>
            <a:lvl3pPr marL="691200" indent="-228600">
              <a:buClr>
                <a:schemeClr val="accent1"/>
              </a:buClr>
              <a:buFont typeface="Arial" pitchFamily="34" charset="0"/>
              <a:buChar char="•"/>
              <a:defRPr>
                <a:solidFill>
                  <a:schemeClr val="tx1"/>
                </a:solidFill>
              </a:defRPr>
            </a:lvl3pPr>
            <a:lvl4pPr marL="921600" indent="-228600">
              <a:buClr>
                <a:schemeClr val="accent1"/>
              </a:buClr>
              <a:buFont typeface="Arial" pitchFamily="34" charset="0"/>
              <a:buChar char="•"/>
              <a:defRPr>
                <a:solidFill>
                  <a:schemeClr val="tx1"/>
                </a:solidFill>
              </a:defRPr>
            </a:lvl4pPr>
            <a:lvl5pPr marL="1152000" indent="-230400">
              <a:buClr>
                <a:schemeClr val="accent1"/>
              </a:buClr>
              <a:buFont typeface="Arial" pitchFamily="34" charset="0"/>
              <a:buChar cha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7" name="Footer Placeholder 6"/>
          <p:cNvSpPr>
            <a:spLocks noGrp="1"/>
          </p:cNvSpPr>
          <p:nvPr>
            <p:ph type="ftr" sz="quarter" idx="10"/>
          </p:nvPr>
        </p:nvSpPr>
        <p:spPr/>
        <p:txBody>
          <a:bodyPr/>
          <a:lstStyle>
            <a:lvl1pPr>
              <a:defRPr>
                <a:solidFill>
                  <a:schemeClr val="bg1"/>
                </a:solidFill>
              </a:defRPr>
            </a:lvl1pPr>
          </a:lstStyle>
          <a:p>
            <a:r>
              <a:rPr lang="en-AU" dirty="0"/>
              <a:t>The Savage Recruitment Academy.  REC August 2022</a:t>
            </a:r>
          </a:p>
        </p:txBody>
      </p:sp>
    </p:spTree>
    <p:extLst>
      <p:ext uri="{BB962C8B-B14F-4D97-AF65-F5344CB8AC3E}">
        <p14:creationId xmlns:p14="http://schemas.microsoft.com/office/powerpoint/2010/main" val="2525340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Quote">
    <p:spTree>
      <p:nvGrpSpPr>
        <p:cNvPr id="1" name=""/>
        <p:cNvGrpSpPr/>
        <p:nvPr/>
      </p:nvGrpSpPr>
      <p:grpSpPr>
        <a:xfrm>
          <a:off x="0" y="0"/>
          <a:ext cx="0" cy="0"/>
          <a:chOff x="0" y="0"/>
          <a:chExt cx="0" cy="0"/>
        </a:xfrm>
      </p:grpSpPr>
      <p:grpSp>
        <p:nvGrpSpPr>
          <p:cNvPr id="10" name="Group 9"/>
          <p:cNvGrpSpPr/>
          <p:nvPr userDrawn="1"/>
        </p:nvGrpSpPr>
        <p:grpSpPr>
          <a:xfrm>
            <a:off x="104400" y="5949421"/>
            <a:ext cx="8937625" cy="854075"/>
            <a:chOff x="104400" y="5949421"/>
            <a:chExt cx="8937625" cy="854075"/>
          </a:xfrm>
        </p:grpSpPr>
        <p:pic>
          <p:nvPicPr>
            <p:cNvPr id="11"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4400" y="5949421"/>
              <a:ext cx="8937625" cy="854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183410" y="6131865"/>
              <a:ext cx="2159512" cy="461773"/>
            </a:xfrm>
            <a:prstGeom prst="rect">
              <a:avLst/>
            </a:prstGeom>
          </p:spPr>
        </p:pic>
      </p:grpSp>
      <p:sp>
        <p:nvSpPr>
          <p:cNvPr id="2" name="Title 1"/>
          <p:cNvSpPr>
            <a:spLocks noGrp="1"/>
          </p:cNvSpPr>
          <p:nvPr>
            <p:ph type="title"/>
          </p:nvPr>
        </p:nvSpPr>
        <p:spPr>
          <a:xfrm>
            <a:off x="823160" y="2132856"/>
            <a:ext cx="7416824" cy="2160240"/>
          </a:xfrm>
        </p:spPr>
        <p:txBody>
          <a:bodyPr anchor="ctr"/>
          <a:lstStyle>
            <a:lvl1pPr algn="ctr">
              <a:defRPr/>
            </a:lvl1pPr>
          </a:lstStyle>
          <a:p>
            <a:r>
              <a:rPr lang="en-GB"/>
              <a:t>Click to edit Master title style</a:t>
            </a:r>
            <a:endParaRPr lang="en-AU" dirty="0"/>
          </a:p>
        </p:txBody>
      </p:sp>
      <p:sp>
        <p:nvSpPr>
          <p:cNvPr id="3" name="Footer Placeholder 2"/>
          <p:cNvSpPr>
            <a:spLocks noGrp="1"/>
          </p:cNvSpPr>
          <p:nvPr>
            <p:ph type="ftr" sz="quarter" idx="10"/>
          </p:nvPr>
        </p:nvSpPr>
        <p:spPr/>
        <p:txBody>
          <a:bodyPr/>
          <a:lstStyle>
            <a:lvl1pPr>
              <a:defRPr>
                <a:solidFill>
                  <a:schemeClr val="bg1"/>
                </a:solidFill>
              </a:defRPr>
            </a:lvl1pPr>
          </a:lstStyle>
          <a:p>
            <a:r>
              <a:rPr lang="en-AU" dirty="0"/>
              <a:t>The Savage Recruitment Academy.  REC August 2022</a:t>
            </a:r>
          </a:p>
        </p:txBody>
      </p:sp>
    </p:spTree>
    <p:extLst>
      <p:ext uri="{BB962C8B-B14F-4D97-AF65-F5344CB8AC3E}">
        <p14:creationId xmlns:p14="http://schemas.microsoft.com/office/powerpoint/2010/main" val="2541579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3188" y="112713"/>
            <a:ext cx="8937625" cy="66389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808170" y="2983043"/>
            <a:ext cx="7892321" cy="3398284"/>
          </a:xfrm>
        </p:spPr>
        <p:txBody>
          <a:bodyPr>
            <a:normAutofit/>
          </a:bodyPr>
          <a:lstStyle>
            <a:lvl1pPr marL="0" indent="-230400">
              <a:buClr>
                <a:schemeClr val="accent1"/>
              </a:buClr>
              <a:buFont typeface="Arial" pitchFamily="34" charset="0"/>
              <a:buChar char="•"/>
              <a:defRPr sz="2000">
                <a:solidFill>
                  <a:schemeClr val="bg1"/>
                </a:solidFill>
              </a:defRPr>
            </a:lvl1pPr>
            <a:lvl2pPr marL="460800" indent="-230400">
              <a:buClr>
                <a:schemeClr val="accent1"/>
              </a:buClr>
              <a:buFont typeface="Arial" pitchFamily="34" charset="0"/>
              <a:buChar char="•"/>
              <a:defRPr sz="2000">
                <a:solidFill>
                  <a:schemeClr val="bg1"/>
                </a:solidFill>
              </a:defRPr>
            </a:lvl2pPr>
            <a:lvl3pPr marL="691200" indent="-228600">
              <a:buClr>
                <a:schemeClr val="accent1"/>
              </a:buClr>
              <a:buFont typeface="Arial" pitchFamily="34" charset="0"/>
              <a:buChar char="•"/>
              <a:defRPr sz="2000">
                <a:solidFill>
                  <a:schemeClr val="bg1"/>
                </a:solidFill>
              </a:defRPr>
            </a:lvl3pPr>
            <a:lvl4pPr marL="921600" indent="-228600">
              <a:buClr>
                <a:schemeClr val="accent1"/>
              </a:buClr>
              <a:buFont typeface="Arial" pitchFamily="34" charset="0"/>
              <a:buChar char="•"/>
              <a:defRPr sz="2000">
                <a:solidFill>
                  <a:schemeClr val="bg1"/>
                </a:solidFill>
              </a:defRPr>
            </a:lvl4pPr>
            <a:lvl5pPr marL="1152000" indent="-230400">
              <a:buClr>
                <a:schemeClr val="accent1"/>
              </a:buClr>
              <a:buFont typeface="Arial" pitchFamily="34" charset="0"/>
              <a:buChar char="•"/>
              <a:defRPr sz="2000">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0800" y="687600"/>
            <a:ext cx="2880366" cy="1808992"/>
          </a:xfrm>
          <a:prstGeom prst="rect">
            <a:avLst/>
          </a:prstGeom>
        </p:spPr>
      </p:pic>
    </p:spTree>
    <p:extLst>
      <p:ext uri="{BB962C8B-B14F-4D97-AF65-F5344CB8AC3E}">
        <p14:creationId xmlns:p14="http://schemas.microsoft.com/office/powerpoint/2010/main" val="3092116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8" name="Group 7"/>
          <p:cNvGrpSpPr/>
          <p:nvPr userDrawn="1"/>
        </p:nvGrpSpPr>
        <p:grpSpPr>
          <a:xfrm>
            <a:off x="104400" y="5949421"/>
            <a:ext cx="8937625" cy="854075"/>
            <a:chOff x="104400" y="5949421"/>
            <a:chExt cx="8937625" cy="854075"/>
          </a:xfrm>
        </p:grpSpPr>
        <p:pic>
          <p:nvPicPr>
            <p:cNvPr id="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4400" y="5949421"/>
              <a:ext cx="8937625" cy="854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183410" y="6131865"/>
              <a:ext cx="2159512" cy="461773"/>
            </a:xfrm>
            <a:prstGeom prst="rect">
              <a:avLst/>
            </a:prstGeom>
          </p:spPr>
        </p:pic>
      </p:grpSp>
      <p:sp>
        <p:nvSpPr>
          <p:cNvPr id="2" name="Title 1"/>
          <p:cNvSpPr>
            <a:spLocks noGrp="1"/>
          </p:cNvSpPr>
          <p:nvPr>
            <p:ph type="title"/>
          </p:nvPr>
        </p:nvSpPr>
        <p:spPr>
          <a:xfrm>
            <a:off x="795600" y="524584"/>
            <a:ext cx="7931149" cy="720000"/>
          </a:xfrm>
        </p:spPr>
        <p:txBody>
          <a:bodyPr/>
          <a:lstStyle/>
          <a:p>
            <a:r>
              <a:rPr lang="en-GB"/>
              <a:t>Click to edit Master title style</a:t>
            </a:r>
            <a:endParaRPr lang="en-AU"/>
          </a:p>
        </p:txBody>
      </p:sp>
      <p:sp>
        <p:nvSpPr>
          <p:cNvPr id="3" name="Content Placeholder 2"/>
          <p:cNvSpPr>
            <a:spLocks noGrp="1"/>
          </p:cNvSpPr>
          <p:nvPr>
            <p:ph sz="half" idx="1"/>
          </p:nvPr>
        </p:nvSpPr>
        <p:spPr>
          <a:xfrm>
            <a:off x="795600" y="1530000"/>
            <a:ext cx="3780000" cy="42050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4" name="Content Placeholder 3"/>
          <p:cNvSpPr>
            <a:spLocks noGrp="1"/>
          </p:cNvSpPr>
          <p:nvPr>
            <p:ph sz="half" idx="2"/>
          </p:nvPr>
        </p:nvSpPr>
        <p:spPr>
          <a:xfrm>
            <a:off x="4874354" y="1530000"/>
            <a:ext cx="3780000" cy="4176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5" name="Footer Placeholder 4"/>
          <p:cNvSpPr>
            <a:spLocks noGrp="1"/>
          </p:cNvSpPr>
          <p:nvPr>
            <p:ph type="ftr" sz="quarter" idx="10"/>
          </p:nvPr>
        </p:nvSpPr>
        <p:spPr/>
        <p:txBody>
          <a:bodyPr/>
          <a:lstStyle>
            <a:lvl1pPr>
              <a:defRPr>
                <a:solidFill>
                  <a:schemeClr val="bg1"/>
                </a:solidFill>
              </a:defRPr>
            </a:lvl1pPr>
          </a:lstStyle>
          <a:p>
            <a:r>
              <a:rPr lang="en-AU" dirty="0"/>
              <a:t>The Savage Recruitment Academy.  REC August 2022</a:t>
            </a:r>
          </a:p>
        </p:txBody>
      </p:sp>
    </p:spTree>
    <p:extLst>
      <p:ext uri="{BB962C8B-B14F-4D97-AF65-F5344CB8AC3E}">
        <p14:creationId xmlns:p14="http://schemas.microsoft.com/office/powerpoint/2010/main" val="1609134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1381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grpSp>
        <p:nvGrpSpPr>
          <p:cNvPr id="7" name="Group 6"/>
          <p:cNvGrpSpPr/>
          <p:nvPr userDrawn="1"/>
        </p:nvGrpSpPr>
        <p:grpSpPr>
          <a:xfrm>
            <a:off x="104400" y="5949421"/>
            <a:ext cx="8937625" cy="854075"/>
            <a:chOff x="104400" y="5949421"/>
            <a:chExt cx="8937625" cy="854075"/>
          </a:xfrm>
        </p:grpSpPr>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4400" y="5949421"/>
              <a:ext cx="8937625" cy="854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183410" y="6131865"/>
              <a:ext cx="2159512" cy="461773"/>
            </a:xfrm>
            <a:prstGeom prst="rect">
              <a:avLst/>
            </a:prstGeom>
          </p:spPr>
        </p:pic>
      </p:grpSp>
      <p:sp>
        <p:nvSpPr>
          <p:cNvPr id="2" name="Title 1"/>
          <p:cNvSpPr>
            <a:spLocks noGrp="1"/>
          </p:cNvSpPr>
          <p:nvPr>
            <p:ph type="title"/>
          </p:nvPr>
        </p:nvSpPr>
        <p:spPr/>
        <p:txBody>
          <a:bodyPr/>
          <a:lstStyle/>
          <a:p>
            <a:r>
              <a:rPr lang="en-GB"/>
              <a:t>Click to edit Master title style</a:t>
            </a:r>
            <a:endParaRPr lang="en-AU"/>
          </a:p>
        </p:txBody>
      </p:sp>
      <p:sp>
        <p:nvSpPr>
          <p:cNvPr id="4" name="Footer Placeholder 3"/>
          <p:cNvSpPr>
            <a:spLocks noGrp="1"/>
          </p:cNvSpPr>
          <p:nvPr>
            <p:ph type="ftr" sz="quarter" idx="10"/>
          </p:nvPr>
        </p:nvSpPr>
        <p:spPr/>
        <p:txBody>
          <a:bodyPr/>
          <a:lstStyle>
            <a:lvl1pPr>
              <a:defRPr>
                <a:solidFill>
                  <a:schemeClr val="bg1"/>
                </a:solidFill>
              </a:defRPr>
            </a:lvl1pPr>
          </a:lstStyle>
          <a:p>
            <a:r>
              <a:rPr lang="en-AU" dirty="0"/>
              <a:t>The Savage Recruitment Academy.  REC August 2022</a:t>
            </a:r>
          </a:p>
        </p:txBody>
      </p:sp>
      <p:sp>
        <p:nvSpPr>
          <p:cNvPr id="6" name="Table Placeholder 5"/>
          <p:cNvSpPr>
            <a:spLocks noGrp="1"/>
          </p:cNvSpPr>
          <p:nvPr>
            <p:ph type="tbl" sz="quarter" idx="11"/>
          </p:nvPr>
        </p:nvSpPr>
        <p:spPr>
          <a:xfrm>
            <a:off x="786144" y="1669719"/>
            <a:ext cx="7891200" cy="3600000"/>
          </a:xfrm>
        </p:spPr>
        <p:txBody>
          <a:bodyPr/>
          <a:lstStyle/>
          <a:p>
            <a:r>
              <a:rPr lang="en-GB" dirty="0"/>
              <a:t>Click icon to add table</a:t>
            </a:r>
            <a:endParaRPr lang="en-AU" dirty="0"/>
          </a:p>
        </p:txBody>
      </p:sp>
    </p:spTree>
    <p:extLst>
      <p:ext uri="{BB962C8B-B14F-4D97-AF65-F5344CB8AC3E}">
        <p14:creationId xmlns:p14="http://schemas.microsoft.com/office/powerpoint/2010/main" val="1281791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grpSp>
        <p:nvGrpSpPr>
          <p:cNvPr id="4" name="Group 3"/>
          <p:cNvGrpSpPr/>
          <p:nvPr userDrawn="1"/>
        </p:nvGrpSpPr>
        <p:grpSpPr>
          <a:xfrm>
            <a:off x="104400" y="5949421"/>
            <a:ext cx="8937625" cy="854075"/>
            <a:chOff x="104400" y="5949421"/>
            <a:chExt cx="8937625" cy="854075"/>
          </a:xfrm>
        </p:grpSpPr>
        <p:pic>
          <p:nvPicPr>
            <p:cNvPr id="5"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4400" y="5949421"/>
              <a:ext cx="8937625" cy="854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183410" y="6131865"/>
              <a:ext cx="2159512" cy="461773"/>
            </a:xfrm>
            <a:prstGeom prst="rect">
              <a:avLst/>
            </a:prstGeom>
          </p:spPr>
        </p:pic>
      </p:grpSp>
      <p:sp>
        <p:nvSpPr>
          <p:cNvPr id="2" name="Title 1"/>
          <p:cNvSpPr>
            <a:spLocks noGrp="1"/>
          </p:cNvSpPr>
          <p:nvPr>
            <p:ph type="title"/>
          </p:nvPr>
        </p:nvSpPr>
        <p:spPr/>
        <p:txBody>
          <a:bodyPr/>
          <a:lstStyle/>
          <a:p>
            <a:r>
              <a:rPr lang="en-GB"/>
              <a:t>Click to edit Master title style</a:t>
            </a:r>
            <a:endParaRPr lang="en-AU"/>
          </a:p>
        </p:txBody>
      </p:sp>
      <p:sp>
        <p:nvSpPr>
          <p:cNvPr id="7" name="Footer Placeholder 6"/>
          <p:cNvSpPr>
            <a:spLocks noGrp="1"/>
          </p:cNvSpPr>
          <p:nvPr>
            <p:ph type="ftr" sz="quarter" idx="10"/>
          </p:nvPr>
        </p:nvSpPr>
        <p:spPr/>
        <p:txBody>
          <a:bodyPr/>
          <a:lstStyle>
            <a:lvl1pPr>
              <a:defRPr>
                <a:solidFill>
                  <a:schemeClr val="bg1"/>
                </a:solidFill>
              </a:defRPr>
            </a:lvl1pPr>
          </a:lstStyle>
          <a:p>
            <a:r>
              <a:rPr lang="en-AU" dirty="0"/>
              <a:t>The Savage Recruitment Academy.  REC August 2022</a:t>
            </a:r>
          </a:p>
        </p:txBody>
      </p:sp>
      <p:sp>
        <p:nvSpPr>
          <p:cNvPr id="9" name="Chart Placeholder 8"/>
          <p:cNvSpPr>
            <a:spLocks noGrp="1"/>
          </p:cNvSpPr>
          <p:nvPr>
            <p:ph type="chart" sz="quarter" idx="11"/>
          </p:nvPr>
        </p:nvSpPr>
        <p:spPr>
          <a:xfrm>
            <a:off x="785813" y="1669719"/>
            <a:ext cx="7891200" cy="3600450"/>
          </a:xfrm>
        </p:spPr>
        <p:txBody>
          <a:bodyPr/>
          <a:lstStyle/>
          <a:p>
            <a:r>
              <a:rPr lang="en-GB" dirty="0"/>
              <a:t>Click icon to add chart</a:t>
            </a:r>
            <a:endParaRPr lang="en-AU" dirty="0"/>
          </a:p>
        </p:txBody>
      </p:sp>
    </p:spTree>
    <p:extLst>
      <p:ext uri="{BB962C8B-B14F-4D97-AF65-F5344CB8AC3E}">
        <p14:creationId xmlns:p14="http://schemas.microsoft.com/office/powerpoint/2010/main" val="2541143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94479" y="524584"/>
            <a:ext cx="7892320" cy="720000"/>
          </a:xfrm>
          <a:prstGeom prst="rect">
            <a:avLst/>
          </a:prstGeom>
        </p:spPr>
        <p:txBody>
          <a:bodyPr vert="horz" lIns="0" tIns="0" rIns="0" bIns="0" rtlCol="0" anchor="t" anchorCtr="0">
            <a:normAutofit/>
          </a:bodyPr>
          <a:lstStyle/>
          <a:p>
            <a:r>
              <a:rPr lang="en-GB"/>
              <a:t>Click to edit Master title style</a:t>
            </a:r>
            <a:endParaRPr lang="en-AU" dirty="0"/>
          </a:p>
        </p:txBody>
      </p:sp>
      <p:sp>
        <p:nvSpPr>
          <p:cNvPr id="3" name="Text Placeholder 2"/>
          <p:cNvSpPr>
            <a:spLocks noGrp="1"/>
          </p:cNvSpPr>
          <p:nvPr>
            <p:ph type="body" idx="1"/>
          </p:nvPr>
        </p:nvSpPr>
        <p:spPr>
          <a:xfrm>
            <a:off x="795600" y="1528069"/>
            <a:ext cx="7892321" cy="42480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5" name="Footer Placeholder 4"/>
          <p:cNvSpPr>
            <a:spLocks noGrp="1"/>
          </p:cNvSpPr>
          <p:nvPr>
            <p:ph type="ftr" sz="quarter" idx="3"/>
          </p:nvPr>
        </p:nvSpPr>
        <p:spPr>
          <a:xfrm>
            <a:off x="827088" y="6202481"/>
            <a:ext cx="4897437" cy="320400"/>
          </a:xfrm>
          <a:prstGeom prst="rect">
            <a:avLst/>
          </a:prstGeom>
        </p:spPr>
        <p:txBody>
          <a:bodyPr vert="horz" lIns="0" tIns="0" rIns="0" bIns="0" rtlCol="0" anchor="b" anchorCtr="0"/>
          <a:lstStyle>
            <a:lvl1pPr algn="l">
              <a:defRPr sz="1400">
                <a:solidFill>
                  <a:schemeClr val="tx1">
                    <a:tint val="75000"/>
                  </a:schemeClr>
                </a:solidFill>
                <a:latin typeface="Century Gothic" pitchFamily="34" charset="0"/>
              </a:defRPr>
            </a:lvl1pPr>
          </a:lstStyle>
          <a:p>
            <a:r>
              <a:rPr lang="en-AU" dirty="0"/>
              <a:t>The Savage Recruitment Academy.  REC August 2022</a:t>
            </a:r>
          </a:p>
        </p:txBody>
      </p:sp>
    </p:spTree>
    <p:extLst>
      <p:ext uri="{BB962C8B-B14F-4D97-AF65-F5344CB8AC3E}">
        <p14:creationId xmlns:p14="http://schemas.microsoft.com/office/powerpoint/2010/main" val="23914829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 id="2147483654" r:id="rId4"/>
    <p:sldLayoutId id="2147483661" r:id="rId5"/>
    <p:sldLayoutId id="2147483652" r:id="rId6"/>
    <p:sldLayoutId id="2147483655" r:id="rId7"/>
    <p:sldLayoutId id="2147483662" r:id="rId8"/>
    <p:sldLayoutId id="2147483663" r:id="rId9"/>
  </p:sldLayoutIdLst>
  <p:hf sldNum="0" hdr="0" dt="0"/>
  <p:txStyles>
    <p:titleStyle>
      <a:lvl1pPr algn="l" defTabSz="914400" rtl="0" eaLnBrk="1" latinLnBrk="0" hangingPunct="1">
        <a:spcBef>
          <a:spcPct val="0"/>
        </a:spcBef>
        <a:buNone/>
        <a:defRPr sz="3000" kern="1200" baseline="0">
          <a:solidFill>
            <a:schemeClr val="accent1"/>
          </a:solidFill>
          <a:latin typeface="Century Gothic" pitchFamily="34" charset="0"/>
          <a:ea typeface="+mj-ea"/>
          <a:cs typeface="+mj-cs"/>
        </a:defRPr>
      </a:lvl1pPr>
    </p:titleStyle>
    <p:bodyStyle>
      <a:lvl1pPr marL="0" indent="0" algn="l" defTabSz="914400" rtl="0" eaLnBrk="1" latinLnBrk="0" hangingPunct="1">
        <a:spcBef>
          <a:spcPct val="20000"/>
        </a:spcBef>
        <a:buFontTx/>
        <a:buNone/>
        <a:defRPr sz="2600" kern="1200" baseline="0">
          <a:solidFill>
            <a:schemeClr val="accent1"/>
          </a:solidFill>
          <a:latin typeface="Century Gothic" pitchFamily="34" charset="0"/>
          <a:ea typeface="+mn-ea"/>
          <a:cs typeface="+mn-cs"/>
        </a:defRPr>
      </a:lvl1pPr>
      <a:lvl2pPr marL="0" indent="0" algn="l" defTabSz="914400" rtl="0" eaLnBrk="1" latinLnBrk="0" hangingPunct="1">
        <a:spcBef>
          <a:spcPct val="20000"/>
        </a:spcBef>
        <a:buFontTx/>
        <a:buNone/>
        <a:defRPr sz="2400" kern="1200" baseline="0">
          <a:solidFill>
            <a:schemeClr val="tx1"/>
          </a:solidFill>
          <a:latin typeface="Century Gothic" pitchFamily="34" charset="0"/>
          <a:ea typeface="+mn-ea"/>
          <a:cs typeface="+mn-cs"/>
        </a:defRPr>
      </a:lvl2pPr>
      <a:lvl3pPr marL="230400" indent="-228600" algn="l" defTabSz="914400" rtl="0" eaLnBrk="1" latinLnBrk="0" hangingPunct="1">
        <a:spcBef>
          <a:spcPct val="20000"/>
        </a:spcBef>
        <a:buClr>
          <a:schemeClr val="accent1"/>
        </a:buClr>
        <a:buFont typeface="Arial" pitchFamily="34" charset="0"/>
        <a:buChar char="•"/>
        <a:defRPr sz="2400" kern="1200" baseline="0">
          <a:solidFill>
            <a:schemeClr val="tx1"/>
          </a:solidFill>
          <a:latin typeface="Century Gothic" pitchFamily="34" charset="0"/>
          <a:ea typeface="+mn-ea"/>
          <a:cs typeface="+mn-cs"/>
        </a:defRPr>
      </a:lvl3pPr>
      <a:lvl4pPr marL="460800" indent="-228600" algn="l" defTabSz="914400" rtl="0" eaLnBrk="1" latinLnBrk="0" hangingPunct="1">
        <a:spcBef>
          <a:spcPct val="20000"/>
        </a:spcBef>
        <a:buClr>
          <a:schemeClr val="accent1"/>
        </a:buClr>
        <a:buFont typeface="Arial" pitchFamily="34" charset="0"/>
        <a:buChar char="•"/>
        <a:defRPr sz="2400" kern="1200" baseline="0">
          <a:solidFill>
            <a:schemeClr val="tx1"/>
          </a:solidFill>
          <a:latin typeface="Century Gothic" pitchFamily="34" charset="0"/>
          <a:ea typeface="+mn-ea"/>
          <a:cs typeface="+mn-cs"/>
        </a:defRPr>
      </a:lvl4pPr>
      <a:lvl5pPr marL="0" indent="0" algn="l" defTabSz="914400" rtl="0" eaLnBrk="1" latinLnBrk="0" hangingPunct="1">
        <a:spcBef>
          <a:spcPct val="20000"/>
        </a:spcBef>
        <a:buFontTx/>
        <a:buNone/>
        <a:defRPr sz="2400" kern="1200" baseline="0">
          <a:solidFill>
            <a:schemeClr val="accent2"/>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hyperlink" Target="https://www.gregsavage.com.au/2021/10/06/best-and-worst-recruiter-commission-schemes/" TargetMode="Externa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8169" y="3212976"/>
            <a:ext cx="7940543" cy="1368152"/>
          </a:xfrm>
        </p:spPr>
        <p:txBody>
          <a:bodyPr>
            <a:normAutofit/>
          </a:bodyPr>
          <a:lstStyle/>
          <a:p>
            <a:r>
              <a:rPr lang="en-AU" sz="2800" dirty="0"/>
              <a:t>Powering growth in 2023 and beyond</a:t>
            </a:r>
          </a:p>
        </p:txBody>
      </p:sp>
      <p:sp>
        <p:nvSpPr>
          <p:cNvPr id="3" name="Subtitle 2"/>
          <p:cNvSpPr>
            <a:spLocks noGrp="1"/>
          </p:cNvSpPr>
          <p:nvPr>
            <p:ph type="subTitle" idx="1"/>
          </p:nvPr>
        </p:nvSpPr>
        <p:spPr>
          <a:xfrm>
            <a:off x="824458" y="4221088"/>
            <a:ext cx="7924255" cy="1008112"/>
          </a:xfrm>
        </p:spPr>
        <p:txBody>
          <a:bodyPr>
            <a:noAutofit/>
          </a:bodyPr>
          <a:lstStyle/>
          <a:p>
            <a:endParaRPr lang="en-AU" dirty="0"/>
          </a:p>
        </p:txBody>
      </p:sp>
      <p:pic>
        <p:nvPicPr>
          <p:cNvPr id="6" name="Picture 5" descr="Logo, company name&#10;&#10;Description automatically generated">
            <a:extLst>
              <a:ext uri="{FF2B5EF4-FFF2-40B4-BE49-F238E27FC236}">
                <a16:creationId xmlns:a16="http://schemas.microsoft.com/office/drawing/2014/main" id="{AAF5653D-24CD-3F1E-741F-3EBE68D98E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9894" y="5229200"/>
            <a:ext cx="2620764" cy="1090628"/>
          </a:xfrm>
          <a:prstGeom prst="rect">
            <a:avLst/>
          </a:prstGeom>
        </p:spPr>
      </p:pic>
      <p:pic>
        <p:nvPicPr>
          <p:cNvPr id="7" name="Picture 6" descr="Logo&#10;&#10;Description automatically generated">
            <a:extLst>
              <a:ext uri="{FF2B5EF4-FFF2-40B4-BE49-F238E27FC236}">
                <a16:creationId xmlns:a16="http://schemas.microsoft.com/office/drawing/2014/main" id="{A8258D4C-53D3-E026-DB35-9319897886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55" y="5229200"/>
            <a:ext cx="3240360" cy="1078649"/>
          </a:xfrm>
          <a:prstGeom prst="rect">
            <a:avLst/>
          </a:prstGeom>
        </p:spPr>
      </p:pic>
    </p:spTree>
    <p:extLst>
      <p:ext uri="{BB962C8B-B14F-4D97-AF65-F5344CB8AC3E}">
        <p14:creationId xmlns:p14="http://schemas.microsoft.com/office/powerpoint/2010/main" val="3281381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9BE46-4A7F-DB4C-B8BC-D54B24B7DD95}"/>
              </a:ext>
            </a:extLst>
          </p:cNvPr>
          <p:cNvSpPr>
            <a:spLocks noGrp="1"/>
          </p:cNvSpPr>
          <p:nvPr>
            <p:ph type="title"/>
          </p:nvPr>
        </p:nvSpPr>
        <p:spPr>
          <a:xfrm>
            <a:off x="823160" y="836712"/>
            <a:ext cx="7416824" cy="3456384"/>
          </a:xfrm>
        </p:spPr>
        <p:txBody>
          <a:bodyPr>
            <a:normAutofit/>
          </a:bodyPr>
          <a:lstStyle/>
          <a:p>
            <a:r>
              <a:rPr lang="en-US" dirty="0"/>
              <a:t>Remember</a:t>
            </a:r>
            <a:br>
              <a:rPr lang="en-US" dirty="0"/>
            </a:br>
            <a:br>
              <a:rPr lang="en-US" dirty="0"/>
            </a:br>
            <a:r>
              <a:rPr lang="en-US" dirty="0"/>
              <a:t>The </a:t>
            </a:r>
            <a:r>
              <a:rPr lang="en-US" dirty="0">
                <a:solidFill>
                  <a:schemeClr val="accent2"/>
                </a:solidFill>
              </a:rPr>
              <a:t>skills, tactics, strategies and standards </a:t>
            </a:r>
            <a:r>
              <a:rPr lang="en-US" dirty="0"/>
              <a:t>that got you here…</a:t>
            </a:r>
            <a:br>
              <a:rPr lang="en-US" dirty="0"/>
            </a:br>
            <a:br>
              <a:rPr lang="en-US" dirty="0"/>
            </a:br>
            <a:r>
              <a:rPr lang="en-US" dirty="0"/>
              <a:t>…will not be </a:t>
            </a:r>
            <a:r>
              <a:rPr lang="en-US" dirty="0">
                <a:solidFill>
                  <a:schemeClr val="accent2"/>
                </a:solidFill>
              </a:rPr>
              <a:t>enough </a:t>
            </a:r>
            <a:r>
              <a:rPr lang="en-US" dirty="0"/>
              <a:t>to get you where you </a:t>
            </a:r>
            <a:r>
              <a:rPr lang="en-US" dirty="0">
                <a:solidFill>
                  <a:schemeClr val="accent2"/>
                </a:solidFill>
              </a:rPr>
              <a:t>want to go</a:t>
            </a:r>
            <a:r>
              <a:rPr lang="en-US" dirty="0"/>
              <a:t>!</a:t>
            </a:r>
          </a:p>
        </p:txBody>
      </p:sp>
      <p:sp>
        <p:nvSpPr>
          <p:cNvPr id="3" name="Footer Placeholder 2">
            <a:extLst>
              <a:ext uri="{FF2B5EF4-FFF2-40B4-BE49-F238E27FC236}">
                <a16:creationId xmlns:a16="http://schemas.microsoft.com/office/drawing/2014/main" id="{183685B1-17E4-5B44-BB36-C1C58B0BC26D}"/>
              </a:ext>
            </a:extLst>
          </p:cNvPr>
          <p:cNvSpPr>
            <a:spLocks noGrp="1"/>
          </p:cNvSpPr>
          <p:nvPr>
            <p:ph type="ftr" sz="quarter" idx="10"/>
          </p:nvPr>
        </p:nvSpPr>
        <p:spPr/>
        <p:txBody>
          <a:bodyPr/>
          <a:lstStyle/>
          <a:p>
            <a:r>
              <a:rPr lang="en-AU" dirty="0"/>
              <a:t>The Savage Recruitment Academy.  REC August 2022</a:t>
            </a:r>
          </a:p>
        </p:txBody>
      </p:sp>
    </p:spTree>
    <p:extLst>
      <p:ext uri="{BB962C8B-B14F-4D97-AF65-F5344CB8AC3E}">
        <p14:creationId xmlns:p14="http://schemas.microsoft.com/office/powerpoint/2010/main" val="104118998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45D64-2624-2C43-8F08-A93BE9B88874}"/>
              </a:ext>
            </a:extLst>
          </p:cNvPr>
          <p:cNvSpPr>
            <a:spLocks noGrp="1"/>
          </p:cNvSpPr>
          <p:nvPr>
            <p:ph type="title"/>
          </p:nvPr>
        </p:nvSpPr>
        <p:spPr/>
        <p:txBody>
          <a:bodyPr>
            <a:normAutofit fontScale="90000"/>
          </a:bodyPr>
          <a:lstStyle/>
          <a:p>
            <a:r>
              <a:rPr lang="en-US" dirty="0"/>
              <a:t>The Book!</a:t>
            </a:r>
            <a:br>
              <a:rPr lang="en-US" dirty="0"/>
            </a:br>
            <a:br>
              <a:rPr lang="en-US" dirty="0"/>
            </a:br>
            <a:r>
              <a:rPr lang="en-US" dirty="0">
                <a:solidFill>
                  <a:schemeClr val="accent2"/>
                </a:solidFill>
              </a:rPr>
              <a:t>50% discount </a:t>
            </a:r>
            <a:r>
              <a:rPr lang="en-US" dirty="0"/>
              <a:t>via</a:t>
            </a:r>
            <a:br>
              <a:rPr lang="en-US" dirty="0"/>
            </a:br>
            <a:r>
              <a:rPr lang="en-US" dirty="0"/>
              <a:t> this event</a:t>
            </a:r>
            <a:br>
              <a:rPr lang="en-US" dirty="0"/>
            </a:br>
            <a:br>
              <a:rPr lang="en-US" dirty="0"/>
            </a:br>
            <a:r>
              <a:rPr lang="en-US" dirty="0"/>
              <a:t>Use code below or</a:t>
            </a:r>
            <a:br>
              <a:rPr lang="en-US" dirty="0"/>
            </a:br>
            <a:r>
              <a:rPr lang="en-US" dirty="0"/>
              <a:t>on website for a </a:t>
            </a:r>
            <a:br>
              <a:rPr lang="en-US" dirty="0"/>
            </a:br>
            <a:r>
              <a:rPr lang="en-US" dirty="0"/>
              <a:t>short time</a:t>
            </a:r>
            <a:br>
              <a:rPr lang="en-US" dirty="0"/>
            </a:br>
            <a:br>
              <a:rPr lang="en-US" dirty="0"/>
            </a:br>
            <a:br>
              <a:rPr lang="en-US" dirty="0"/>
            </a:br>
            <a:r>
              <a:rPr lang="en-AU" b="1" dirty="0">
                <a:solidFill>
                  <a:schemeClr val="accent2"/>
                </a:solidFill>
              </a:rPr>
              <a:t>SAVAGE50NEW</a:t>
            </a:r>
            <a:br>
              <a:rPr lang="en-US" dirty="0"/>
            </a:br>
            <a:br>
              <a:rPr lang="en-US" dirty="0"/>
            </a:br>
            <a:endParaRPr lang="en-US" dirty="0"/>
          </a:p>
        </p:txBody>
      </p:sp>
      <p:pic>
        <p:nvPicPr>
          <p:cNvPr id="6" name="Content Placeholder 5" descr="Graphical user interface&#10;&#10;Description automatically generated with medium confidence">
            <a:extLst>
              <a:ext uri="{FF2B5EF4-FFF2-40B4-BE49-F238E27FC236}">
                <a16:creationId xmlns:a16="http://schemas.microsoft.com/office/drawing/2014/main" id="{93D6B6B3-49E4-6748-9F3C-830E6AE632B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95901" y="227210"/>
            <a:ext cx="4291553" cy="5722070"/>
          </a:xfrm>
        </p:spPr>
      </p:pic>
      <p:sp>
        <p:nvSpPr>
          <p:cNvPr id="4" name="Footer Placeholder 3">
            <a:extLst>
              <a:ext uri="{FF2B5EF4-FFF2-40B4-BE49-F238E27FC236}">
                <a16:creationId xmlns:a16="http://schemas.microsoft.com/office/drawing/2014/main" id="{38E7B420-F167-0B42-8040-E07FC0AF08FB}"/>
              </a:ext>
            </a:extLst>
          </p:cNvPr>
          <p:cNvSpPr>
            <a:spLocks noGrp="1"/>
          </p:cNvSpPr>
          <p:nvPr>
            <p:ph type="ftr" sz="quarter" idx="11"/>
          </p:nvPr>
        </p:nvSpPr>
        <p:spPr>
          <a:xfrm>
            <a:off x="1099599" y="5949280"/>
            <a:ext cx="6528000" cy="648072"/>
          </a:xfrm>
          <a:prstGeom prst="rect">
            <a:avLst/>
          </a:prstGeom>
        </p:spPr>
        <p:txBody>
          <a:bodyPr vert="horz" lIns="0" tIns="0" rIns="0" bIns="0" rtlCol="0" anchor="b" anchorCtr="0"/>
          <a:lstStyle>
            <a:defPPr>
              <a:defRPr lang="en-US"/>
            </a:defPPr>
            <a:lvl1pPr marL="0" algn="l" defTabSz="914400" rtl="0" eaLnBrk="1" latinLnBrk="0" hangingPunct="1">
              <a:defRPr sz="1400" kern="1200">
                <a:solidFill>
                  <a:schemeClr val="bg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The Savage Recruitment Academy.  REC August 2022</a:t>
            </a:r>
            <a:endParaRPr lang="en-AU" dirty="0"/>
          </a:p>
        </p:txBody>
      </p:sp>
      <p:sp>
        <p:nvSpPr>
          <p:cNvPr id="3" name="TextBox 2">
            <a:extLst>
              <a:ext uri="{FF2B5EF4-FFF2-40B4-BE49-F238E27FC236}">
                <a16:creationId xmlns:a16="http://schemas.microsoft.com/office/drawing/2014/main" id="{EAE6575D-70DC-2946-841E-903538CA3658}"/>
              </a:ext>
            </a:extLst>
          </p:cNvPr>
          <p:cNvSpPr txBox="1"/>
          <p:nvPr/>
        </p:nvSpPr>
        <p:spPr>
          <a:xfrm>
            <a:off x="3779520" y="841248"/>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64907396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BEE4F-7BD4-9141-AC76-CD2360BB8AE5}"/>
              </a:ext>
            </a:extLst>
          </p:cNvPr>
          <p:cNvSpPr>
            <a:spLocks noGrp="1"/>
          </p:cNvSpPr>
          <p:nvPr>
            <p:ph type="title"/>
          </p:nvPr>
        </p:nvSpPr>
        <p:spPr/>
        <p:txBody>
          <a:bodyPr>
            <a:normAutofit/>
          </a:bodyPr>
          <a:lstStyle/>
          <a:p>
            <a:r>
              <a:rPr lang="en-US" sz="3600" dirty="0"/>
              <a:t>Please feel free to</a:t>
            </a:r>
            <a:br>
              <a:rPr lang="en-US" sz="3600" dirty="0"/>
            </a:br>
            <a:r>
              <a:rPr lang="en-US" sz="3600" dirty="0"/>
              <a:t> </a:t>
            </a:r>
            <a:r>
              <a:rPr lang="en-US" sz="3600" dirty="0">
                <a:solidFill>
                  <a:schemeClr val="accent2"/>
                </a:solidFill>
              </a:rPr>
              <a:t>connect on LinkedIn!</a:t>
            </a:r>
          </a:p>
        </p:txBody>
      </p:sp>
      <p:sp>
        <p:nvSpPr>
          <p:cNvPr id="3" name="Footer Placeholder 2">
            <a:extLst>
              <a:ext uri="{FF2B5EF4-FFF2-40B4-BE49-F238E27FC236}">
                <a16:creationId xmlns:a16="http://schemas.microsoft.com/office/drawing/2014/main" id="{F8EA0075-47C8-5F45-8262-6C910A5BE446}"/>
              </a:ext>
            </a:extLst>
          </p:cNvPr>
          <p:cNvSpPr>
            <a:spLocks noGrp="1"/>
          </p:cNvSpPr>
          <p:nvPr>
            <p:ph type="ftr" sz="quarter" idx="10"/>
          </p:nvPr>
        </p:nvSpPr>
        <p:spPr>
          <a:xfrm>
            <a:off x="539552" y="6202481"/>
            <a:ext cx="5184973" cy="320400"/>
          </a:xfrm>
        </p:spPr>
        <p:txBody>
          <a:bodyPr/>
          <a:lstStyle/>
          <a:p>
            <a:r>
              <a:rPr lang="en-AU" dirty="0"/>
              <a:t>The Savage Recruitment Academy.  REC August 2022</a:t>
            </a:r>
          </a:p>
        </p:txBody>
      </p:sp>
    </p:spTree>
    <p:extLst>
      <p:ext uri="{BB962C8B-B14F-4D97-AF65-F5344CB8AC3E}">
        <p14:creationId xmlns:p14="http://schemas.microsoft.com/office/powerpoint/2010/main" val="336076440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CC312-0442-E2C8-5C6A-62E703FE6A5A}"/>
              </a:ext>
            </a:extLst>
          </p:cNvPr>
          <p:cNvSpPr>
            <a:spLocks noGrp="1"/>
          </p:cNvSpPr>
          <p:nvPr>
            <p:ph type="title"/>
          </p:nvPr>
        </p:nvSpPr>
        <p:spPr/>
        <p:txBody>
          <a:bodyPr/>
          <a:lstStyle/>
          <a:p>
            <a:endParaRPr lang="en-AU" dirty="0"/>
          </a:p>
        </p:txBody>
      </p:sp>
      <p:sp>
        <p:nvSpPr>
          <p:cNvPr id="3" name="Footer Placeholder 2">
            <a:extLst>
              <a:ext uri="{FF2B5EF4-FFF2-40B4-BE49-F238E27FC236}">
                <a16:creationId xmlns:a16="http://schemas.microsoft.com/office/drawing/2014/main" id="{BF960CCE-5A56-3AD4-B69B-3FAFF4C77900}"/>
              </a:ext>
            </a:extLst>
          </p:cNvPr>
          <p:cNvSpPr>
            <a:spLocks noGrp="1"/>
          </p:cNvSpPr>
          <p:nvPr>
            <p:ph type="ftr" sz="quarter" idx="10"/>
          </p:nvPr>
        </p:nvSpPr>
        <p:spPr/>
        <p:txBody>
          <a:bodyPr/>
          <a:lstStyle/>
          <a:p>
            <a:r>
              <a:rPr lang="en-AU" dirty="0"/>
              <a:t>The Savage Recruitment Academy.  REC August 2022</a:t>
            </a:r>
          </a:p>
        </p:txBody>
      </p:sp>
      <p:pic>
        <p:nvPicPr>
          <p:cNvPr id="5" name="Picture 4" descr="Diagram&#10;&#10;Description automatically generated with medium confidence">
            <a:extLst>
              <a:ext uri="{FF2B5EF4-FFF2-40B4-BE49-F238E27FC236}">
                <a16:creationId xmlns:a16="http://schemas.microsoft.com/office/drawing/2014/main" id="{9C89D7AD-53F5-7F31-019D-C8B22DC1F6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528" y="1124744"/>
            <a:ext cx="9992871" cy="3330957"/>
          </a:xfrm>
          <a:prstGeom prst="rect">
            <a:avLst/>
          </a:prstGeom>
        </p:spPr>
      </p:pic>
    </p:spTree>
    <p:extLst>
      <p:ext uri="{BB962C8B-B14F-4D97-AF65-F5344CB8AC3E}">
        <p14:creationId xmlns:p14="http://schemas.microsoft.com/office/powerpoint/2010/main" val="184602201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0392E-7566-1A69-C9F1-0FA8C1C36926}"/>
              </a:ext>
            </a:extLst>
          </p:cNvPr>
          <p:cNvSpPr>
            <a:spLocks noGrp="1"/>
          </p:cNvSpPr>
          <p:nvPr>
            <p:ph type="title"/>
          </p:nvPr>
        </p:nvSpPr>
        <p:spPr>
          <a:xfrm>
            <a:off x="823160" y="335119"/>
            <a:ext cx="7416824" cy="2445809"/>
          </a:xfrm>
        </p:spPr>
        <p:txBody>
          <a:bodyPr>
            <a:normAutofit/>
          </a:bodyPr>
          <a:lstStyle/>
          <a:p>
            <a:r>
              <a:rPr lang="en-AU" sz="4800" dirty="0"/>
              <a:t>Thank you!</a:t>
            </a:r>
          </a:p>
        </p:txBody>
      </p:sp>
      <p:sp>
        <p:nvSpPr>
          <p:cNvPr id="3" name="Footer Placeholder 2">
            <a:extLst>
              <a:ext uri="{FF2B5EF4-FFF2-40B4-BE49-F238E27FC236}">
                <a16:creationId xmlns:a16="http://schemas.microsoft.com/office/drawing/2014/main" id="{8C2D75F7-5AE9-F9B0-BD9A-81AE9FCE4617}"/>
              </a:ext>
            </a:extLst>
          </p:cNvPr>
          <p:cNvSpPr>
            <a:spLocks noGrp="1"/>
          </p:cNvSpPr>
          <p:nvPr>
            <p:ph type="ftr" sz="quarter" idx="10"/>
          </p:nvPr>
        </p:nvSpPr>
        <p:spPr/>
        <p:txBody>
          <a:bodyPr/>
          <a:lstStyle/>
          <a:p>
            <a:r>
              <a:rPr lang="en-AU" dirty="0"/>
              <a:t>The Savage Recruitment Academy.  REC August 2022</a:t>
            </a:r>
          </a:p>
        </p:txBody>
      </p:sp>
      <p:pic>
        <p:nvPicPr>
          <p:cNvPr id="7" name="Picture 6" descr="Logo, company name&#10;&#10;Description automatically generated">
            <a:extLst>
              <a:ext uri="{FF2B5EF4-FFF2-40B4-BE49-F238E27FC236}">
                <a16:creationId xmlns:a16="http://schemas.microsoft.com/office/drawing/2014/main" id="{66F96248-34F5-33AD-BE78-94F2FC0463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3230" y="3533037"/>
            <a:ext cx="3556754" cy="1480139"/>
          </a:xfrm>
          <a:prstGeom prst="rect">
            <a:avLst/>
          </a:prstGeom>
        </p:spPr>
      </p:pic>
      <p:pic>
        <p:nvPicPr>
          <p:cNvPr id="6" name="Picture 5" descr="Logo&#10;&#10;Description automatically generated">
            <a:extLst>
              <a:ext uri="{FF2B5EF4-FFF2-40B4-BE49-F238E27FC236}">
                <a16:creationId xmlns:a16="http://schemas.microsoft.com/office/drawing/2014/main" id="{991D6F16-A15F-E823-7109-045A917E89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160" y="3789040"/>
            <a:ext cx="3395342" cy="1008112"/>
          </a:xfrm>
          <a:prstGeom prst="rect">
            <a:avLst/>
          </a:prstGeom>
        </p:spPr>
      </p:pic>
    </p:spTree>
    <p:extLst>
      <p:ext uri="{BB962C8B-B14F-4D97-AF65-F5344CB8AC3E}">
        <p14:creationId xmlns:p14="http://schemas.microsoft.com/office/powerpoint/2010/main" val="7801131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E956D-7E71-E218-1F3C-5C70B0A736DF}"/>
              </a:ext>
            </a:extLst>
          </p:cNvPr>
          <p:cNvSpPr>
            <a:spLocks noGrp="1"/>
          </p:cNvSpPr>
          <p:nvPr>
            <p:ph type="title"/>
          </p:nvPr>
        </p:nvSpPr>
        <p:spPr>
          <a:xfrm>
            <a:off x="823160" y="188640"/>
            <a:ext cx="7416824" cy="5544616"/>
          </a:xfrm>
        </p:spPr>
        <p:txBody>
          <a:bodyPr>
            <a:normAutofit/>
          </a:bodyPr>
          <a:lstStyle/>
          <a:p>
            <a:r>
              <a:rPr lang="en-US" sz="3200" dirty="0"/>
              <a:t>The </a:t>
            </a:r>
            <a:r>
              <a:rPr lang="en-US" sz="3200" dirty="0">
                <a:solidFill>
                  <a:schemeClr val="accent2"/>
                </a:solidFill>
              </a:rPr>
              <a:t>inevitable fall</a:t>
            </a:r>
            <a:br>
              <a:rPr lang="en-US" sz="3200" dirty="0">
                <a:solidFill>
                  <a:schemeClr val="accent2"/>
                </a:solidFill>
              </a:rPr>
            </a:br>
            <a:br>
              <a:rPr lang="en-US" sz="3200" dirty="0">
                <a:solidFill>
                  <a:schemeClr val="accent2"/>
                </a:solidFill>
              </a:rPr>
            </a:br>
            <a:r>
              <a:rPr lang="en-AU" sz="3200" dirty="0"/>
              <a:t>Will you be left naked when the </a:t>
            </a:r>
            <a:r>
              <a:rPr lang="en-AU" sz="3200" dirty="0">
                <a:solidFill>
                  <a:schemeClr val="accent2"/>
                </a:solidFill>
              </a:rPr>
              <a:t>tide goes out</a:t>
            </a:r>
            <a:r>
              <a:rPr lang="en-AU" sz="3200" dirty="0"/>
              <a:t>?</a:t>
            </a:r>
            <a:br>
              <a:rPr lang="en-US" sz="3200" dirty="0">
                <a:solidFill>
                  <a:schemeClr val="accent2"/>
                </a:solidFill>
              </a:rPr>
            </a:br>
            <a:br>
              <a:rPr lang="en-US" sz="3200" dirty="0"/>
            </a:br>
            <a:r>
              <a:rPr lang="en-US" sz="3200" dirty="0"/>
              <a:t>Excerpt: </a:t>
            </a:r>
            <a:r>
              <a:rPr lang="en-US" sz="3200" dirty="0">
                <a:solidFill>
                  <a:schemeClr val="accent2"/>
                </a:solidFill>
              </a:rPr>
              <a:t>The Savage Truth</a:t>
            </a:r>
            <a:br>
              <a:rPr lang="en-US" sz="3200" dirty="0"/>
            </a:br>
            <a:br>
              <a:rPr lang="en-US" sz="3200" dirty="0"/>
            </a:br>
            <a:r>
              <a:rPr lang="en-US" sz="3200" dirty="0"/>
              <a:t>Do not make my </a:t>
            </a:r>
            <a:r>
              <a:rPr lang="en-US" sz="3200" dirty="0">
                <a:solidFill>
                  <a:schemeClr val="accent2"/>
                </a:solidFill>
              </a:rPr>
              <a:t>mistakes</a:t>
            </a:r>
            <a:endParaRPr lang="en-AU" sz="3200" dirty="0"/>
          </a:p>
        </p:txBody>
      </p:sp>
      <p:sp>
        <p:nvSpPr>
          <p:cNvPr id="3" name="Footer Placeholder 2">
            <a:extLst>
              <a:ext uri="{FF2B5EF4-FFF2-40B4-BE49-F238E27FC236}">
                <a16:creationId xmlns:a16="http://schemas.microsoft.com/office/drawing/2014/main" id="{F8A75A97-5E67-8DE1-E186-B101C24E15AD}"/>
              </a:ext>
            </a:extLst>
          </p:cNvPr>
          <p:cNvSpPr>
            <a:spLocks noGrp="1"/>
          </p:cNvSpPr>
          <p:nvPr>
            <p:ph type="ftr" sz="quarter" idx="10"/>
          </p:nvPr>
        </p:nvSpPr>
        <p:spPr/>
        <p:txBody>
          <a:bodyPr/>
          <a:lstStyle/>
          <a:p>
            <a:r>
              <a:rPr lang="en-AU" dirty="0"/>
              <a:t>The Savage Recruitment Academy.  REC August 2022</a:t>
            </a:r>
          </a:p>
        </p:txBody>
      </p:sp>
    </p:spTree>
    <p:extLst>
      <p:ext uri="{BB962C8B-B14F-4D97-AF65-F5344CB8AC3E}">
        <p14:creationId xmlns:p14="http://schemas.microsoft.com/office/powerpoint/2010/main" val="1527016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B5464-8937-1A43-B1D8-8EFE46E85AEF}"/>
              </a:ext>
            </a:extLst>
          </p:cNvPr>
          <p:cNvSpPr>
            <a:spLocks noGrp="1"/>
          </p:cNvSpPr>
          <p:nvPr>
            <p:ph type="title"/>
          </p:nvPr>
        </p:nvSpPr>
        <p:spPr/>
        <p:txBody>
          <a:bodyPr/>
          <a:lstStyle/>
          <a:p>
            <a:endParaRPr lang="en-US" dirty="0"/>
          </a:p>
        </p:txBody>
      </p:sp>
      <p:pic>
        <p:nvPicPr>
          <p:cNvPr id="6" name="Content Placeholder 5" descr="A piece of paper with numbers and letters on it&#10;&#10;Description automatically generated with medium confidence">
            <a:extLst>
              <a:ext uri="{FF2B5EF4-FFF2-40B4-BE49-F238E27FC236}">
                <a16:creationId xmlns:a16="http://schemas.microsoft.com/office/drawing/2014/main" id="{2DA4F95E-07F4-6B4A-BF13-B1D42EC048D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040" y="0"/>
            <a:ext cx="8687920" cy="5906412"/>
          </a:xfrm>
        </p:spPr>
      </p:pic>
      <p:sp>
        <p:nvSpPr>
          <p:cNvPr id="4" name="Footer Placeholder 3">
            <a:extLst>
              <a:ext uri="{FF2B5EF4-FFF2-40B4-BE49-F238E27FC236}">
                <a16:creationId xmlns:a16="http://schemas.microsoft.com/office/drawing/2014/main" id="{FF06A79D-A148-5745-A773-4C4919E5C204}"/>
              </a:ext>
            </a:extLst>
          </p:cNvPr>
          <p:cNvSpPr>
            <a:spLocks noGrp="1"/>
          </p:cNvSpPr>
          <p:nvPr>
            <p:ph type="ftr" sz="quarter" idx="10"/>
          </p:nvPr>
        </p:nvSpPr>
        <p:spPr/>
        <p:txBody>
          <a:bodyPr/>
          <a:lstStyle/>
          <a:p>
            <a:r>
              <a:rPr lang="en-AU" dirty="0"/>
              <a:t>The Savage Recruitment Academy.  REC August 2022</a:t>
            </a:r>
          </a:p>
        </p:txBody>
      </p:sp>
    </p:spTree>
    <p:extLst>
      <p:ext uri="{BB962C8B-B14F-4D97-AF65-F5344CB8AC3E}">
        <p14:creationId xmlns:p14="http://schemas.microsoft.com/office/powerpoint/2010/main" val="24228542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6773E-2FEC-6598-DCDF-1637A81CA637}"/>
              </a:ext>
            </a:extLst>
          </p:cNvPr>
          <p:cNvSpPr>
            <a:spLocks noGrp="1"/>
          </p:cNvSpPr>
          <p:nvPr>
            <p:ph type="title"/>
          </p:nvPr>
        </p:nvSpPr>
        <p:spPr>
          <a:xfrm>
            <a:off x="823160" y="620688"/>
            <a:ext cx="7416824" cy="3672408"/>
          </a:xfrm>
        </p:spPr>
        <p:txBody>
          <a:bodyPr>
            <a:normAutofit/>
          </a:bodyPr>
          <a:lstStyle/>
          <a:p>
            <a:r>
              <a:rPr lang="en-AU" sz="4000" dirty="0"/>
              <a:t>The </a:t>
            </a:r>
            <a:r>
              <a:rPr lang="en-AU" sz="4000" dirty="0">
                <a:solidFill>
                  <a:schemeClr val="accent2"/>
                </a:solidFill>
              </a:rPr>
              <a:t>wheel</a:t>
            </a:r>
            <a:r>
              <a:rPr lang="en-AU" sz="4000" dirty="0"/>
              <a:t> will </a:t>
            </a:r>
            <a:r>
              <a:rPr lang="en-AU" sz="4000" dirty="0">
                <a:solidFill>
                  <a:schemeClr val="accent2"/>
                </a:solidFill>
              </a:rPr>
              <a:t>turn!</a:t>
            </a:r>
            <a:br>
              <a:rPr lang="en-AU" sz="4000" dirty="0">
                <a:solidFill>
                  <a:schemeClr val="accent2"/>
                </a:solidFill>
              </a:rPr>
            </a:br>
            <a:br>
              <a:rPr lang="en-AU" sz="4000" dirty="0">
                <a:solidFill>
                  <a:schemeClr val="accent2"/>
                </a:solidFill>
              </a:rPr>
            </a:br>
            <a:r>
              <a:rPr lang="en-AU" sz="4000" dirty="0"/>
              <a:t>You need a </a:t>
            </a:r>
            <a:r>
              <a:rPr lang="en-AU" sz="4000" dirty="0">
                <a:solidFill>
                  <a:schemeClr val="accent2"/>
                </a:solidFill>
              </a:rPr>
              <a:t>clear plan</a:t>
            </a:r>
            <a:br>
              <a:rPr lang="en-AU" sz="4000" dirty="0">
                <a:solidFill>
                  <a:schemeClr val="accent2"/>
                </a:solidFill>
              </a:rPr>
            </a:br>
            <a:br>
              <a:rPr lang="en-AU" sz="4000" dirty="0">
                <a:solidFill>
                  <a:schemeClr val="accent2"/>
                </a:solidFill>
              </a:rPr>
            </a:br>
            <a:r>
              <a:rPr lang="en-AU" sz="4000" dirty="0"/>
              <a:t>Fortunately, that is </a:t>
            </a:r>
            <a:r>
              <a:rPr lang="en-AU" sz="4000" dirty="0">
                <a:solidFill>
                  <a:schemeClr val="accent2"/>
                </a:solidFill>
              </a:rPr>
              <a:t>my goal </a:t>
            </a:r>
            <a:r>
              <a:rPr lang="en-AU" sz="4000" dirty="0"/>
              <a:t>today</a:t>
            </a:r>
            <a:endParaRPr lang="en-AU" sz="4000" dirty="0">
              <a:solidFill>
                <a:schemeClr val="accent2"/>
              </a:solidFill>
            </a:endParaRPr>
          </a:p>
        </p:txBody>
      </p:sp>
      <p:sp>
        <p:nvSpPr>
          <p:cNvPr id="3" name="Footer Placeholder 2">
            <a:extLst>
              <a:ext uri="{FF2B5EF4-FFF2-40B4-BE49-F238E27FC236}">
                <a16:creationId xmlns:a16="http://schemas.microsoft.com/office/drawing/2014/main" id="{36A7DE05-5DB8-CDEC-592D-5829654E85A7}"/>
              </a:ext>
            </a:extLst>
          </p:cNvPr>
          <p:cNvSpPr>
            <a:spLocks noGrp="1"/>
          </p:cNvSpPr>
          <p:nvPr>
            <p:ph type="ftr" sz="quarter" idx="10"/>
          </p:nvPr>
        </p:nvSpPr>
        <p:spPr/>
        <p:txBody>
          <a:bodyPr/>
          <a:lstStyle/>
          <a:p>
            <a:r>
              <a:rPr lang="en-AU" dirty="0"/>
              <a:t>The Savage Recruitment Academy.  REC August 2022</a:t>
            </a:r>
          </a:p>
        </p:txBody>
      </p:sp>
    </p:spTree>
    <p:extLst>
      <p:ext uri="{BB962C8B-B14F-4D97-AF65-F5344CB8AC3E}">
        <p14:creationId xmlns:p14="http://schemas.microsoft.com/office/powerpoint/2010/main" val="15930208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C5366-02B6-B440-A028-3D9438B4628D}"/>
              </a:ext>
            </a:extLst>
          </p:cNvPr>
          <p:cNvSpPr>
            <a:spLocks noGrp="1"/>
          </p:cNvSpPr>
          <p:nvPr>
            <p:ph type="title"/>
          </p:nvPr>
        </p:nvSpPr>
        <p:spPr>
          <a:xfrm>
            <a:off x="795600" y="188640"/>
            <a:ext cx="7892320" cy="1055944"/>
          </a:xfrm>
        </p:spPr>
        <p:txBody>
          <a:bodyPr/>
          <a:lstStyle/>
          <a:p>
            <a:r>
              <a:rPr lang="en-AU" sz="3200" dirty="0"/>
              <a:t>13 Pillars to </a:t>
            </a:r>
            <a:r>
              <a:rPr lang="en-AU" sz="3200" dirty="0">
                <a:solidFill>
                  <a:schemeClr val="accent2"/>
                </a:solidFill>
              </a:rPr>
              <a:t>thrive</a:t>
            </a:r>
            <a:r>
              <a:rPr lang="en-AU" sz="3200" dirty="0"/>
              <a:t> - not dive</a:t>
            </a:r>
            <a:endParaRPr lang="en-US" dirty="0"/>
          </a:p>
        </p:txBody>
      </p:sp>
      <p:sp>
        <p:nvSpPr>
          <p:cNvPr id="3" name="Content Placeholder 2">
            <a:extLst>
              <a:ext uri="{FF2B5EF4-FFF2-40B4-BE49-F238E27FC236}">
                <a16:creationId xmlns:a16="http://schemas.microsoft.com/office/drawing/2014/main" id="{26B07606-3455-E34F-8AAE-245DF8D1F3F0}"/>
              </a:ext>
            </a:extLst>
          </p:cNvPr>
          <p:cNvSpPr>
            <a:spLocks noGrp="1"/>
          </p:cNvSpPr>
          <p:nvPr>
            <p:ph idx="1"/>
          </p:nvPr>
        </p:nvSpPr>
        <p:spPr>
          <a:xfrm>
            <a:off x="795600" y="1124744"/>
            <a:ext cx="7892321" cy="4651325"/>
          </a:xfrm>
        </p:spPr>
        <p:txBody>
          <a:bodyPr>
            <a:normAutofit fontScale="92500" lnSpcReduction="20000"/>
          </a:bodyPr>
          <a:lstStyle/>
          <a:p>
            <a:pPr marL="457200" indent="-457200">
              <a:buFont typeface="+mj-lt"/>
              <a:buAutoNum type="arabicPeriod"/>
            </a:pPr>
            <a:r>
              <a:rPr lang="en-US" dirty="0"/>
              <a:t>Build a ‘sustainable’ business that has an asset value</a:t>
            </a:r>
          </a:p>
          <a:p>
            <a:pPr marL="457200" indent="-457200">
              <a:buFont typeface="+mj-lt"/>
              <a:buAutoNum type="arabicPeriod"/>
            </a:pPr>
            <a:r>
              <a:rPr lang="en-US" dirty="0"/>
              <a:t>Leadership is Action</a:t>
            </a:r>
          </a:p>
          <a:p>
            <a:pPr marL="457200" indent="-457200">
              <a:buFont typeface="+mj-lt"/>
              <a:buAutoNum type="arabicPeriod"/>
            </a:pPr>
            <a:r>
              <a:rPr lang="en-US" dirty="0"/>
              <a:t>Planning and Strategy</a:t>
            </a:r>
          </a:p>
          <a:p>
            <a:pPr marL="457200" indent="-457200">
              <a:buFont typeface="+mj-lt"/>
              <a:buAutoNum type="arabicPeriod"/>
            </a:pPr>
            <a:r>
              <a:rPr lang="en-US" dirty="0"/>
              <a:t>Innovation and Disruption</a:t>
            </a:r>
          </a:p>
          <a:p>
            <a:pPr marL="457200" indent="-457200">
              <a:buFont typeface="+mj-lt"/>
              <a:buAutoNum type="arabicPeriod"/>
            </a:pPr>
            <a:r>
              <a:rPr lang="en-US" dirty="0"/>
              <a:t>Management Mantras</a:t>
            </a:r>
          </a:p>
          <a:p>
            <a:pPr marL="457200" indent="-457200">
              <a:buFont typeface="+mj-lt"/>
              <a:buAutoNum type="arabicPeriod"/>
            </a:pPr>
            <a:r>
              <a:rPr lang="en-US" dirty="0"/>
              <a:t>Building your BD muscle now!</a:t>
            </a:r>
          </a:p>
          <a:p>
            <a:pPr marL="457200" indent="-457200">
              <a:buFont typeface="+mj-lt"/>
              <a:buAutoNum type="arabicPeriod"/>
            </a:pPr>
            <a:r>
              <a:rPr lang="en-US" dirty="0"/>
              <a:t>Candidate Strategy</a:t>
            </a:r>
          </a:p>
          <a:p>
            <a:pPr marL="457200" indent="-457200">
              <a:buFont typeface="+mj-lt"/>
              <a:buAutoNum type="arabicPeriod"/>
            </a:pPr>
            <a:r>
              <a:rPr lang="en-US" dirty="0"/>
              <a:t>Client Strategy</a:t>
            </a:r>
          </a:p>
          <a:p>
            <a:pPr marL="457200" indent="-457200">
              <a:buFont typeface="+mj-lt"/>
              <a:buAutoNum type="arabicPeriod"/>
            </a:pPr>
            <a:r>
              <a:rPr lang="en-US" dirty="0"/>
              <a:t>People Plan</a:t>
            </a:r>
          </a:p>
          <a:p>
            <a:pPr marL="457200" indent="-457200">
              <a:buFont typeface="+mj-lt"/>
              <a:buAutoNum type="arabicPeriod"/>
            </a:pPr>
            <a:r>
              <a:rPr lang="en-US" dirty="0"/>
              <a:t>Technology, Systems and Process</a:t>
            </a:r>
          </a:p>
          <a:p>
            <a:pPr marL="457200" indent="-457200">
              <a:buFont typeface="+mj-lt"/>
              <a:buAutoNum type="arabicPeriod"/>
            </a:pPr>
            <a:r>
              <a:rPr lang="en-US" dirty="0"/>
              <a:t>Marketing and Branding</a:t>
            </a:r>
          </a:p>
          <a:p>
            <a:pPr marL="457200" indent="-457200">
              <a:buFont typeface="+mj-lt"/>
              <a:buAutoNum type="arabicPeriod"/>
            </a:pPr>
            <a:r>
              <a:rPr lang="en-US" dirty="0"/>
              <a:t>Salaries and Commissions</a:t>
            </a:r>
          </a:p>
          <a:p>
            <a:pPr marL="457200" indent="-457200">
              <a:buFont typeface="+mj-lt"/>
              <a:buAutoNum type="arabicPeriod"/>
            </a:pPr>
            <a:r>
              <a:rPr lang="en-US" dirty="0"/>
              <a:t>Financial Management</a:t>
            </a:r>
          </a:p>
        </p:txBody>
      </p:sp>
      <p:sp>
        <p:nvSpPr>
          <p:cNvPr id="4" name="Footer Placeholder 3">
            <a:extLst>
              <a:ext uri="{FF2B5EF4-FFF2-40B4-BE49-F238E27FC236}">
                <a16:creationId xmlns:a16="http://schemas.microsoft.com/office/drawing/2014/main" id="{0FA4C62E-8B39-644B-881C-C35BE2F48C96}"/>
              </a:ext>
            </a:extLst>
          </p:cNvPr>
          <p:cNvSpPr>
            <a:spLocks noGrp="1"/>
          </p:cNvSpPr>
          <p:nvPr>
            <p:ph type="ftr" sz="quarter" idx="10"/>
          </p:nvPr>
        </p:nvSpPr>
        <p:spPr/>
        <p:txBody>
          <a:bodyPr/>
          <a:lstStyle/>
          <a:p>
            <a:r>
              <a:rPr lang="en-AU" dirty="0"/>
              <a:t>The Savage Recruitment Academy.  REC August 2022</a:t>
            </a:r>
          </a:p>
        </p:txBody>
      </p:sp>
    </p:spTree>
    <p:extLst>
      <p:ext uri="{BB962C8B-B14F-4D97-AF65-F5344CB8AC3E}">
        <p14:creationId xmlns:p14="http://schemas.microsoft.com/office/powerpoint/2010/main" val="41345684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C3BF4-B41A-F913-2A35-92E01265CB05}"/>
              </a:ext>
            </a:extLst>
          </p:cNvPr>
          <p:cNvSpPr>
            <a:spLocks noGrp="1"/>
          </p:cNvSpPr>
          <p:nvPr>
            <p:ph type="title"/>
          </p:nvPr>
        </p:nvSpPr>
        <p:spPr>
          <a:xfrm>
            <a:off x="823160" y="908720"/>
            <a:ext cx="7416824" cy="3384376"/>
          </a:xfrm>
        </p:spPr>
        <p:txBody>
          <a:bodyPr>
            <a:normAutofit/>
          </a:bodyPr>
          <a:lstStyle/>
          <a:p>
            <a:r>
              <a:rPr lang="en-US" sz="3600" dirty="0"/>
              <a:t>How is the </a:t>
            </a:r>
            <a:r>
              <a:rPr lang="en-US" sz="3600" dirty="0">
                <a:solidFill>
                  <a:schemeClr val="accent2"/>
                </a:solidFill>
              </a:rPr>
              <a:t>value</a:t>
            </a:r>
            <a:r>
              <a:rPr lang="en-US" sz="3600" dirty="0"/>
              <a:t> of a recruitment company calculated?</a:t>
            </a:r>
          </a:p>
        </p:txBody>
      </p:sp>
      <p:sp>
        <p:nvSpPr>
          <p:cNvPr id="3" name="Footer Placeholder 2">
            <a:extLst>
              <a:ext uri="{FF2B5EF4-FFF2-40B4-BE49-F238E27FC236}">
                <a16:creationId xmlns:a16="http://schemas.microsoft.com/office/drawing/2014/main" id="{A9D30C03-39ED-105A-5002-C51871F8730B}"/>
              </a:ext>
            </a:extLst>
          </p:cNvPr>
          <p:cNvSpPr>
            <a:spLocks noGrp="1"/>
          </p:cNvSpPr>
          <p:nvPr>
            <p:ph type="ftr" sz="quarter" idx="10"/>
          </p:nvPr>
        </p:nvSpPr>
        <p:spPr/>
        <p:txBody>
          <a:bodyPr/>
          <a:lstStyle/>
          <a:p>
            <a:r>
              <a:rPr lang="en-AU" dirty="0"/>
              <a:t>The Savage Recruitment Academy.  REC August 2022</a:t>
            </a:r>
          </a:p>
        </p:txBody>
      </p:sp>
    </p:spTree>
    <p:extLst>
      <p:ext uri="{BB962C8B-B14F-4D97-AF65-F5344CB8AC3E}">
        <p14:creationId xmlns:p14="http://schemas.microsoft.com/office/powerpoint/2010/main" val="33185472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A recruitment company sales price is usually calculated via </a:t>
            </a:r>
            <a:r>
              <a:rPr lang="en-AU" dirty="0">
                <a:solidFill>
                  <a:schemeClr val="accent2"/>
                </a:solidFill>
              </a:rPr>
              <a:t>multiple of historical profit</a:t>
            </a:r>
            <a:r>
              <a:rPr lang="en-AU" dirty="0"/>
              <a:t>.</a:t>
            </a:r>
            <a:br>
              <a:rPr lang="en-AU" dirty="0"/>
            </a:br>
            <a:br>
              <a:rPr lang="en-AU" dirty="0"/>
            </a:br>
            <a:r>
              <a:rPr lang="en-AU" dirty="0"/>
              <a:t> But what the purchaser is </a:t>
            </a:r>
            <a:r>
              <a:rPr lang="en-AU" i="1" dirty="0"/>
              <a:t>really </a:t>
            </a:r>
            <a:r>
              <a:rPr lang="en-AU" dirty="0"/>
              <a:t>buying </a:t>
            </a:r>
            <a:r>
              <a:rPr lang="en-AU" dirty="0">
                <a:solidFill>
                  <a:srgbClr val="EA8B2B"/>
                </a:solidFill>
              </a:rPr>
              <a:t>is certainty of future profits.</a:t>
            </a:r>
            <a:br>
              <a:rPr lang="en-AU" dirty="0">
                <a:solidFill>
                  <a:srgbClr val="EA8B2B"/>
                </a:solidFill>
              </a:rPr>
            </a:br>
            <a:br>
              <a:rPr lang="en-AU" dirty="0"/>
            </a:br>
            <a:r>
              <a:rPr lang="en-AU" dirty="0"/>
              <a:t>Smart buyers will </a:t>
            </a:r>
            <a:r>
              <a:rPr lang="en-AU" dirty="0">
                <a:solidFill>
                  <a:schemeClr val="accent2"/>
                </a:solidFill>
              </a:rPr>
              <a:t>assess and value </a:t>
            </a:r>
            <a:r>
              <a:rPr lang="en-AU" dirty="0"/>
              <a:t>on that basis</a:t>
            </a:r>
          </a:p>
        </p:txBody>
      </p:sp>
      <p:sp>
        <p:nvSpPr>
          <p:cNvPr id="3" name="Footer Placeholder 2"/>
          <p:cNvSpPr>
            <a:spLocks noGrp="1"/>
          </p:cNvSpPr>
          <p:nvPr>
            <p:ph type="ftr" sz="quarter" idx="10"/>
          </p:nvPr>
        </p:nvSpPr>
        <p:spPr/>
        <p:txBody>
          <a:bodyPr/>
          <a:lstStyle/>
          <a:p>
            <a:r>
              <a:rPr lang="en-AU" dirty="0"/>
              <a:t>The Savage Recruitment Academy.  REC August 2022</a:t>
            </a:r>
          </a:p>
        </p:txBody>
      </p:sp>
    </p:spTree>
    <p:extLst>
      <p:ext uri="{BB962C8B-B14F-4D97-AF65-F5344CB8AC3E}">
        <p14:creationId xmlns:p14="http://schemas.microsoft.com/office/powerpoint/2010/main" val="18060794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708AA-D8A6-5805-6B70-098C8AE8EF99}"/>
              </a:ext>
            </a:extLst>
          </p:cNvPr>
          <p:cNvSpPr>
            <a:spLocks noGrp="1"/>
          </p:cNvSpPr>
          <p:nvPr>
            <p:ph type="title"/>
          </p:nvPr>
        </p:nvSpPr>
        <p:spPr>
          <a:xfrm>
            <a:off x="823160" y="1052736"/>
            <a:ext cx="7416824" cy="3240360"/>
          </a:xfrm>
        </p:spPr>
        <p:txBody>
          <a:bodyPr>
            <a:normAutofit fontScale="90000"/>
          </a:bodyPr>
          <a:lstStyle/>
          <a:p>
            <a:r>
              <a:rPr lang="en-AU" dirty="0"/>
              <a:t>Whether you </a:t>
            </a:r>
            <a:r>
              <a:rPr lang="en-AU" dirty="0">
                <a:solidFill>
                  <a:schemeClr val="accent2"/>
                </a:solidFill>
              </a:rPr>
              <a:t>plan to sell soon </a:t>
            </a:r>
            <a:r>
              <a:rPr lang="en-AU" dirty="0"/>
              <a:t>or not, you need to make your business ‘</a:t>
            </a:r>
            <a:r>
              <a:rPr lang="en-AU" dirty="0">
                <a:solidFill>
                  <a:schemeClr val="accent2"/>
                </a:solidFill>
              </a:rPr>
              <a:t>sale ready’.</a:t>
            </a:r>
            <a:br>
              <a:rPr lang="en-AU" dirty="0">
                <a:solidFill>
                  <a:schemeClr val="accent2"/>
                </a:solidFill>
              </a:rPr>
            </a:br>
            <a:r>
              <a:rPr lang="en-AU" dirty="0">
                <a:solidFill>
                  <a:schemeClr val="accent2"/>
                </a:solidFill>
              </a:rPr>
              <a:t> </a:t>
            </a:r>
            <a:br>
              <a:rPr lang="en-AU" dirty="0">
                <a:solidFill>
                  <a:schemeClr val="accent2"/>
                </a:solidFill>
              </a:rPr>
            </a:br>
            <a:r>
              <a:rPr lang="en-AU" dirty="0"/>
              <a:t>The characterises of a </a:t>
            </a:r>
            <a:r>
              <a:rPr lang="en-AU" dirty="0">
                <a:solidFill>
                  <a:schemeClr val="accent2"/>
                </a:solidFill>
              </a:rPr>
              <a:t>highly saleable business </a:t>
            </a:r>
            <a:r>
              <a:rPr lang="en-AU" dirty="0"/>
              <a:t>are the same thing that make a business …</a:t>
            </a:r>
            <a:br>
              <a:rPr lang="en-AU" dirty="0"/>
            </a:br>
            <a:br>
              <a:rPr lang="en-AU" dirty="0"/>
            </a:br>
            <a:r>
              <a:rPr lang="en-AU" dirty="0">
                <a:solidFill>
                  <a:schemeClr val="accent2"/>
                </a:solidFill>
              </a:rPr>
              <a:t>highly profitable </a:t>
            </a:r>
            <a:r>
              <a:rPr lang="en-AU" dirty="0"/>
              <a:t>in the buoyant times,</a:t>
            </a:r>
            <a:br>
              <a:rPr lang="en-AU" dirty="0"/>
            </a:br>
            <a:br>
              <a:rPr lang="en-AU" dirty="0"/>
            </a:br>
            <a:r>
              <a:rPr lang="en-AU" dirty="0"/>
              <a:t> and </a:t>
            </a:r>
            <a:r>
              <a:rPr lang="en-AU" dirty="0">
                <a:solidFill>
                  <a:schemeClr val="accent2"/>
                </a:solidFill>
              </a:rPr>
              <a:t>very resilient </a:t>
            </a:r>
            <a:r>
              <a:rPr lang="en-AU" dirty="0"/>
              <a:t>in a downturn.</a:t>
            </a:r>
          </a:p>
        </p:txBody>
      </p:sp>
      <p:sp>
        <p:nvSpPr>
          <p:cNvPr id="3" name="Footer Placeholder 2">
            <a:extLst>
              <a:ext uri="{FF2B5EF4-FFF2-40B4-BE49-F238E27FC236}">
                <a16:creationId xmlns:a16="http://schemas.microsoft.com/office/drawing/2014/main" id="{6FEC966A-6322-F07D-2418-7D4FB1F49C3A}"/>
              </a:ext>
            </a:extLst>
          </p:cNvPr>
          <p:cNvSpPr>
            <a:spLocks noGrp="1"/>
          </p:cNvSpPr>
          <p:nvPr>
            <p:ph type="ftr" sz="quarter" idx="10"/>
          </p:nvPr>
        </p:nvSpPr>
        <p:spPr/>
        <p:txBody>
          <a:bodyPr/>
          <a:lstStyle/>
          <a:p>
            <a:r>
              <a:rPr lang="en-AU" dirty="0"/>
              <a:t>The Savage Recruitment Academy.  REC August 2022</a:t>
            </a:r>
          </a:p>
        </p:txBody>
      </p:sp>
    </p:spTree>
    <p:extLst>
      <p:ext uri="{BB962C8B-B14F-4D97-AF65-F5344CB8AC3E}">
        <p14:creationId xmlns:p14="http://schemas.microsoft.com/office/powerpoint/2010/main" val="2531213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1A099-4778-3866-BB5D-5F7F6538ECC3}"/>
              </a:ext>
            </a:extLst>
          </p:cNvPr>
          <p:cNvSpPr>
            <a:spLocks noGrp="1"/>
          </p:cNvSpPr>
          <p:nvPr>
            <p:ph type="title"/>
          </p:nvPr>
        </p:nvSpPr>
        <p:spPr/>
        <p:txBody>
          <a:bodyPr>
            <a:noAutofit/>
          </a:bodyPr>
          <a:lstStyle/>
          <a:p>
            <a:r>
              <a:rPr lang="en-US" sz="3600" dirty="0"/>
              <a:t>The best word for that is to build a </a:t>
            </a:r>
            <a:r>
              <a:rPr lang="en-US" sz="3600" dirty="0">
                <a:solidFill>
                  <a:schemeClr val="accent2"/>
                </a:solidFill>
              </a:rPr>
              <a:t>‘sustainable</a:t>
            </a:r>
            <a:r>
              <a:rPr lang="en-US" sz="3600" dirty="0"/>
              <a:t>’ recruitment business</a:t>
            </a:r>
            <a:br>
              <a:rPr lang="en-US" sz="3600" dirty="0"/>
            </a:br>
            <a:br>
              <a:rPr lang="en-US" sz="3600" dirty="0"/>
            </a:br>
            <a:r>
              <a:rPr lang="en-US" sz="3600" dirty="0"/>
              <a:t>Not reliant on the </a:t>
            </a:r>
            <a:r>
              <a:rPr lang="en-US" sz="3600" dirty="0">
                <a:solidFill>
                  <a:schemeClr val="accent2"/>
                </a:solidFill>
              </a:rPr>
              <a:t>owners</a:t>
            </a:r>
            <a:r>
              <a:rPr lang="en-US" sz="3600" dirty="0"/>
              <a:t>, or a </a:t>
            </a:r>
            <a:r>
              <a:rPr lang="en-US" sz="3600" dirty="0">
                <a:solidFill>
                  <a:schemeClr val="accent2"/>
                </a:solidFill>
              </a:rPr>
              <a:t>manager, </a:t>
            </a:r>
            <a:r>
              <a:rPr lang="en-US" sz="3600" dirty="0"/>
              <a:t>or a </a:t>
            </a:r>
            <a:r>
              <a:rPr lang="en-US" sz="3600" dirty="0">
                <a:solidFill>
                  <a:schemeClr val="accent2"/>
                </a:solidFill>
              </a:rPr>
              <a:t>small group </a:t>
            </a:r>
            <a:r>
              <a:rPr lang="en-US" sz="3600" dirty="0"/>
              <a:t>of billers</a:t>
            </a:r>
          </a:p>
        </p:txBody>
      </p:sp>
      <p:sp>
        <p:nvSpPr>
          <p:cNvPr id="3" name="Footer Placeholder 2">
            <a:extLst>
              <a:ext uri="{FF2B5EF4-FFF2-40B4-BE49-F238E27FC236}">
                <a16:creationId xmlns:a16="http://schemas.microsoft.com/office/drawing/2014/main" id="{1A10EA79-77C4-D036-7B0C-C12E43C867B6}"/>
              </a:ext>
            </a:extLst>
          </p:cNvPr>
          <p:cNvSpPr>
            <a:spLocks noGrp="1"/>
          </p:cNvSpPr>
          <p:nvPr>
            <p:ph type="ftr" sz="quarter" idx="10"/>
          </p:nvPr>
        </p:nvSpPr>
        <p:spPr/>
        <p:txBody>
          <a:bodyPr/>
          <a:lstStyle/>
          <a:p>
            <a:r>
              <a:rPr lang="en-AU" dirty="0"/>
              <a:t>The Savage Recruitment Academy.  REC August 2022</a:t>
            </a:r>
          </a:p>
        </p:txBody>
      </p:sp>
    </p:spTree>
    <p:extLst>
      <p:ext uri="{BB962C8B-B14F-4D97-AF65-F5344CB8AC3E}">
        <p14:creationId xmlns:p14="http://schemas.microsoft.com/office/powerpoint/2010/main" val="12570122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A2744-EAC8-CB05-F82E-CA700F20BD7A}"/>
              </a:ext>
            </a:extLst>
          </p:cNvPr>
          <p:cNvSpPr>
            <a:spLocks noGrp="1"/>
          </p:cNvSpPr>
          <p:nvPr>
            <p:ph type="title"/>
          </p:nvPr>
        </p:nvSpPr>
        <p:spPr>
          <a:xfrm>
            <a:off x="823160" y="1124744"/>
            <a:ext cx="7416824" cy="3168352"/>
          </a:xfrm>
        </p:spPr>
        <p:txBody>
          <a:bodyPr>
            <a:noAutofit/>
          </a:bodyPr>
          <a:lstStyle/>
          <a:p>
            <a:r>
              <a:rPr lang="en-US" sz="3200" dirty="0"/>
              <a:t>First, we need to understand the </a:t>
            </a:r>
            <a:r>
              <a:rPr lang="en-US" sz="3200" dirty="0">
                <a:solidFill>
                  <a:schemeClr val="accent2"/>
                </a:solidFill>
              </a:rPr>
              <a:t>difference</a:t>
            </a:r>
            <a:r>
              <a:rPr lang="en-US" sz="3200" dirty="0"/>
              <a:t> and the </a:t>
            </a:r>
            <a:r>
              <a:rPr lang="en-US" sz="3200" dirty="0">
                <a:solidFill>
                  <a:schemeClr val="accent2"/>
                </a:solidFill>
              </a:rPr>
              <a:t>relationship</a:t>
            </a:r>
            <a:r>
              <a:rPr lang="en-US" sz="3200" dirty="0"/>
              <a:t> between</a:t>
            </a:r>
            <a:br>
              <a:rPr lang="en-US" sz="3200" dirty="0"/>
            </a:br>
            <a:br>
              <a:rPr lang="en-US" sz="3200" dirty="0"/>
            </a:br>
            <a:br>
              <a:rPr lang="en-US" sz="3200" dirty="0"/>
            </a:br>
            <a:r>
              <a:rPr lang="en-US" sz="3200" dirty="0"/>
              <a:t>1) Price</a:t>
            </a:r>
            <a:br>
              <a:rPr lang="en-US" sz="3200" dirty="0"/>
            </a:br>
            <a:br>
              <a:rPr lang="en-US" sz="3200" dirty="0"/>
            </a:br>
            <a:r>
              <a:rPr lang="en-US" sz="3200" dirty="0"/>
              <a:t>2) Deal structure</a:t>
            </a:r>
            <a:br>
              <a:rPr lang="en-US" sz="3200" dirty="0"/>
            </a:br>
            <a:br>
              <a:rPr lang="en-US" sz="3200" dirty="0"/>
            </a:br>
            <a:r>
              <a:rPr lang="en-US" sz="3200" dirty="0"/>
              <a:t>3) The buyer profile</a:t>
            </a:r>
          </a:p>
        </p:txBody>
      </p:sp>
      <p:sp>
        <p:nvSpPr>
          <p:cNvPr id="3" name="Footer Placeholder 2">
            <a:extLst>
              <a:ext uri="{FF2B5EF4-FFF2-40B4-BE49-F238E27FC236}">
                <a16:creationId xmlns:a16="http://schemas.microsoft.com/office/drawing/2014/main" id="{4038A74E-DC46-8F36-D637-89EAA082C5F0}"/>
              </a:ext>
            </a:extLst>
          </p:cNvPr>
          <p:cNvSpPr>
            <a:spLocks noGrp="1"/>
          </p:cNvSpPr>
          <p:nvPr>
            <p:ph type="ftr" sz="quarter" idx="10"/>
          </p:nvPr>
        </p:nvSpPr>
        <p:spPr/>
        <p:txBody>
          <a:bodyPr/>
          <a:lstStyle/>
          <a:p>
            <a:r>
              <a:rPr lang="en-AU" dirty="0"/>
              <a:t>The Savage Recruitment Academy.  REC August 2022</a:t>
            </a:r>
          </a:p>
        </p:txBody>
      </p:sp>
    </p:spTree>
    <p:extLst>
      <p:ext uri="{BB962C8B-B14F-4D97-AF65-F5344CB8AC3E}">
        <p14:creationId xmlns:p14="http://schemas.microsoft.com/office/powerpoint/2010/main" val="3842631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4143D-934C-8740-A6B4-F06227441EB4}"/>
              </a:ext>
            </a:extLst>
          </p:cNvPr>
          <p:cNvSpPr>
            <a:spLocks noGrp="1"/>
          </p:cNvSpPr>
          <p:nvPr>
            <p:ph type="title"/>
          </p:nvPr>
        </p:nvSpPr>
        <p:spPr>
          <a:xfrm>
            <a:off x="611560" y="2132856"/>
            <a:ext cx="7920880" cy="2160240"/>
          </a:xfrm>
        </p:spPr>
        <p:txBody>
          <a:bodyPr>
            <a:noAutofit/>
          </a:bodyPr>
          <a:lstStyle/>
          <a:p>
            <a:r>
              <a:rPr lang="en-US" dirty="0"/>
              <a:t>The recruitment industry globally is </a:t>
            </a:r>
            <a:r>
              <a:rPr lang="en-US" dirty="0">
                <a:solidFill>
                  <a:schemeClr val="accent2"/>
                </a:solidFill>
              </a:rPr>
              <a:t>worth USD 550 Billion!</a:t>
            </a:r>
            <a:br>
              <a:rPr lang="en-US" dirty="0"/>
            </a:br>
            <a:br>
              <a:rPr lang="en-US" dirty="0"/>
            </a:br>
            <a:r>
              <a:rPr lang="en-US" dirty="0"/>
              <a:t>Fastest </a:t>
            </a:r>
            <a:r>
              <a:rPr lang="en-US" dirty="0">
                <a:solidFill>
                  <a:schemeClr val="accent2"/>
                </a:solidFill>
              </a:rPr>
              <a:t>growth ever </a:t>
            </a:r>
            <a:r>
              <a:rPr lang="en-US" dirty="0"/>
              <a:t>post-covid (</a:t>
            </a:r>
            <a:r>
              <a:rPr lang="en-US" dirty="0">
                <a:solidFill>
                  <a:schemeClr val="accent2"/>
                </a:solidFill>
              </a:rPr>
              <a:t>14 %  </a:t>
            </a:r>
            <a:r>
              <a:rPr lang="en-US" dirty="0"/>
              <a:t>2021)</a:t>
            </a:r>
            <a:br>
              <a:rPr lang="en-US" dirty="0"/>
            </a:br>
            <a:br>
              <a:rPr lang="en-US" dirty="0"/>
            </a:br>
            <a:r>
              <a:rPr lang="en-US" dirty="0">
                <a:solidFill>
                  <a:schemeClr val="accent2"/>
                </a:solidFill>
              </a:rPr>
              <a:t>UK </a:t>
            </a:r>
            <a:r>
              <a:rPr lang="en-US" dirty="0"/>
              <a:t>Recruitment industry worth </a:t>
            </a:r>
            <a:r>
              <a:rPr lang="en-US" dirty="0">
                <a:solidFill>
                  <a:schemeClr val="accent2"/>
                </a:solidFill>
              </a:rPr>
              <a:t>USD $53 Billion (£ 39B) </a:t>
            </a:r>
            <a:br>
              <a:rPr lang="en-US" dirty="0"/>
            </a:br>
            <a:br>
              <a:rPr lang="en-US" dirty="0"/>
            </a:br>
            <a:r>
              <a:rPr lang="en-US" dirty="0"/>
              <a:t>Recruitment in Australia is a larger </a:t>
            </a:r>
            <a:r>
              <a:rPr lang="en-US" dirty="0">
                <a:solidFill>
                  <a:schemeClr val="accent2"/>
                </a:solidFill>
              </a:rPr>
              <a:t>industry</a:t>
            </a:r>
            <a:r>
              <a:rPr lang="en-US" dirty="0"/>
              <a:t> than </a:t>
            </a:r>
            <a:r>
              <a:rPr lang="en-US" dirty="0">
                <a:solidFill>
                  <a:schemeClr val="accent2"/>
                </a:solidFill>
              </a:rPr>
              <a:t>accounting and legal industries</a:t>
            </a:r>
            <a:r>
              <a:rPr lang="en-US" dirty="0"/>
              <a:t>. Combined! (UK?)</a:t>
            </a:r>
          </a:p>
        </p:txBody>
      </p:sp>
      <p:sp>
        <p:nvSpPr>
          <p:cNvPr id="3" name="Footer Placeholder 2">
            <a:extLst>
              <a:ext uri="{FF2B5EF4-FFF2-40B4-BE49-F238E27FC236}">
                <a16:creationId xmlns:a16="http://schemas.microsoft.com/office/drawing/2014/main" id="{00C14B22-E4C7-D44D-9B67-8679DF47E416}"/>
              </a:ext>
            </a:extLst>
          </p:cNvPr>
          <p:cNvSpPr>
            <a:spLocks noGrp="1"/>
          </p:cNvSpPr>
          <p:nvPr>
            <p:ph type="ftr" sz="quarter" idx="10"/>
          </p:nvPr>
        </p:nvSpPr>
        <p:spPr/>
        <p:txBody>
          <a:bodyPr/>
          <a:lstStyle/>
          <a:p>
            <a:r>
              <a:rPr lang="en-AU" dirty="0"/>
              <a:t>The Savage Recruitment Academy.  REC August 2022</a:t>
            </a:r>
          </a:p>
        </p:txBody>
      </p:sp>
    </p:spTree>
    <p:extLst>
      <p:ext uri="{BB962C8B-B14F-4D97-AF65-F5344CB8AC3E}">
        <p14:creationId xmlns:p14="http://schemas.microsoft.com/office/powerpoint/2010/main" val="12696390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F0341-F212-B0A8-D3B0-627C1C99E5C1}"/>
              </a:ext>
            </a:extLst>
          </p:cNvPr>
          <p:cNvSpPr>
            <a:spLocks noGrp="1"/>
          </p:cNvSpPr>
          <p:nvPr>
            <p:ph type="title"/>
          </p:nvPr>
        </p:nvSpPr>
        <p:spPr>
          <a:xfrm>
            <a:off x="823160" y="836712"/>
            <a:ext cx="7416824" cy="3456384"/>
          </a:xfrm>
        </p:spPr>
        <p:txBody>
          <a:bodyPr>
            <a:normAutofit/>
          </a:bodyPr>
          <a:lstStyle/>
          <a:p>
            <a:r>
              <a:rPr lang="en-AU" sz="3200" dirty="0"/>
              <a:t>A typical deal structure will include </a:t>
            </a:r>
            <a:r>
              <a:rPr lang="en-AU" sz="3200" dirty="0">
                <a:solidFill>
                  <a:schemeClr val="accent2"/>
                </a:solidFill>
              </a:rPr>
              <a:t>staged payments </a:t>
            </a:r>
            <a:r>
              <a:rPr lang="en-AU" sz="3200" dirty="0"/>
              <a:t>over a  two or three year </a:t>
            </a:r>
            <a:r>
              <a:rPr lang="en-AU" sz="3200" dirty="0">
                <a:solidFill>
                  <a:schemeClr val="accent2"/>
                </a:solidFill>
              </a:rPr>
              <a:t>earn-out period</a:t>
            </a:r>
          </a:p>
        </p:txBody>
      </p:sp>
      <p:sp>
        <p:nvSpPr>
          <p:cNvPr id="3" name="Footer Placeholder 2">
            <a:extLst>
              <a:ext uri="{FF2B5EF4-FFF2-40B4-BE49-F238E27FC236}">
                <a16:creationId xmlns:a16="http://schemas.microsoft.com/office/drawing/2014/main" id="{CECEC849-168C-D0A1-8825-AAC5621D5CE2}"/>
              </a:ext>
            </a:extLst>
          </p:cNvPr>
          <p:cNvSpPr>
            <a:spLocks noGrp="1"/>
          </p:cNvSpPr>
          <p:nvPr>
            <p:ph type="ftr" sz="quarter" idx="10"/>
          </p:nvPr>
        </p:nvSpPr>
        <p:spPr/>
        <p:txBody>
          <a:bodyPr/>
          <a:lstStyle/>
          <a:p>
            <a:r>
              <a:rPr lang="en-AU" dirty="0"/>
              <a:t>The Savage Recruitment Academy.  REC August 2022</a:t>
            </a:r>
          </a:p>
        </p:txBody>
      </p:sp>
    </p:spTree>
    <p:extLst>
      <p:ext uri="{BB962C8B-B14F-4D97-AF65-F5344CB8AC3E}">
        <p14:creationId xmlns:p14="http://schemas.microsoft.com/office/powerpoint/2010/main" val="11108697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23FFD-B6E4-E433-2052-FB15D81BE3A4}"/>
              </a:ext>
            </a:extLst>
          </p:cNvPr>
          <p:cNvSpPr>
            <a:spLocks noGrp="1"/>
          </p:cNvSpPr>
          <p:nvPr>
            <p:ph type="title"/>
          </p:nvPr>
        </p:nvSpPr>
        <p:spPr>
          <a:xfrm>
            <a:off x="823160" y="1268760"/>
            <a:ext cx="7416824" cy="3024336"/>
          </a:xfrm>
        </p:spPr>
        <p:txBody>
          <a:bodyPr/>
          <a:lstStyle/>
          <a:p>
            <a:r>
              <a:rPr lang="en-AU" dirty="0"/>
              <a:t>The irony is that the more </a:t>
            </a:r>
            <a:r>
              <a:rPr lang="en-AU" dirty="0">
                <a:solidFill>
                  <a:schemeClr val="accent2"/>
                </a:solidFill>
              </a:rPr>
              <a:t>successful </a:t>
            </a:r>
            <a:r>
              <a:rPr lang="en-AU" dirty="0"/>
              <a:t>we are, the more </a:t>
            </a:r>
            <a:r>
              <a:rPr lang="en-AU" dirty="0">
                <a:solidFill>
                  <a:schemeClr val="accent2"/>
                </a:solidFill>
              </a:rPr>
              <a:t>profit</a:t>
            </a:r>
            <a:r>
              <a:rPr lang="en-AU" dirty="0"/>
              <a:t> we make, the more our </a:t>
            </a:r>
            <a:r>
              <a:rPr lang="en-AU" dirty="0">
                <a:solidFill>
                  <a:schemeClr val="accent2"/>
                </a:solidFill>
              </a:rPr>
              <a:t>value increase….</a:t>
            </a:r>
            <a:br>
              <a:rPr lang="en-AU" dirty="0">
                <a:solidFill>
                  <a:schemeClr val="accent2"/>
                </a:solidFill>
              </a:rPr>
            </a:br>
            <a:br>
              <a:rPr lang="en-AU" dirty="0">
                <a:solidFill>
                  <a:schemeClr val="accent2"/>
                </a:solidFill>
              </a:rPr>
            </a:br>
            <a:r>
              <a:rPr lang="en-AU" dirty="0">
                <a:solidFill>
                  <a:schemeClr val="accent2"/>
                </a:solidFill>
              </a:rPr>
              <a:t>…</a:t>
            </a:r>
            <a:r>
              <a:rPr lang="en-AU" dirty="0"/>
              <a:t>the </a:t>
            </a:r>
            <a:r>
              <a:rPr lang="en-AU" dirty="0">
                <a:solidFill>
                  <a:schemeClr val="accent2"/>
                </a:solidFill>
              </a:rPr>
              <a:t>fewer buyers </a:t>
            </a:r>
            <a:r>
              <a:rPr lang="en-AU" dirty="0"/>
              <a:t>there are!</a:t>
            </a:r>
          </a:p>
        </p:txBody>
      </p:sp>
      <p:sp>
        <p:nvSpPr>
          <p:cNvPr id="3" name="Footer Placeholder 2">
            <a:extLst>
              <a:ext uri="{FF2B5EF4-FFF2-40B4-BE49-F238E27FC236}">
                <a16:creationId xmlns:a16="http://schemas.microsoft.com/office/drawing/2014/main" id="{7127B505-578B-E4E4-C7B6-742ED27997F4}"/>
              </a:ext>
            </a:extLst>
          </p:cNvPr>
          <p:cNvSpPr>
            <a:spLocks noGrp="1"/>
          </p:cNvSpPr>
          <p:nvPr>
            <p:ph type="ftr" sz="quarter" idx="10"/>
          </p:nvPr>
        </p:nvSpPr>
        <p:spPr/>
        <p:txBody>
          <a:bodyPr/>
          <a:lstStyle/>
          <a:p>
            <a:r>
              <a:rPr lang="en-AU" dirty="0"/>
              <a:t>The Savage Recruitment Academy.  REC August 2022</a:t>
            </a:r>
          </a:p>
        </p:txBody>
      </p:sp>
    </p:spTree>
    <p:extLst>
      <p:ext uri="{BB962C8B-B14F-4D97-AF65-F5344CB8AC3E}">
        <p14:creationId xmlns:p14="http://schemas.microsoft.com/office/powerpoint/2010/main" val="19205065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Identify the buyer profile</a:t>
            </a:r>
            <a:br>
              <a:rPr lang="en-AU" dirty="0"/>
            </a:br>
            <a:endParaRPr lang="en-AU" dirty="0"/>
          </a:p>
        </p:txBody>
      </p:sp>
      <p:sp>
        <p:nvSpPr>
          <p:cNvPr id="3" name="Content Placeholder 2"/>
          <p:cNvSpPr>
            <a:spLocks noGrp="1"/>
          </p:cNvSpPr>
          <p:nvPr>
            <p:ph idx="1"/>
          </p:nvPr>
        </p:nvSpPr>
        <p:spPr/>
        <p:txBody>
          <a:bodyPr>
            <a:normAutofit fontScale="92500" lnSpcReduction="10000"/>
          </a:bodyPr>
          <a:lstStyle/>
          <a:p>
            <a:r>
              <a:rPr lang="en-AU" dirty="0"/>
              <a:t>Who would buy?</a:t>
            </a:r>
          </a:p>
          <a:p>
            <a:r>
              <a:rPr lang="en-AU" dirty="0"/>
              <a:t>Staff? Management?</a:t>
            </a:r>
          </a:p>
          <a:p>
            <a:r>
              <a:rPr lang="en-AU" dirty="0"/>
              <a:t>Same size competitors?</a:t>
            </a:r>
          </a:p>
          <a:p>
            <a:r>
              <a:rPr lang="en-AU" dirty="0"/>
              <a:t>Trade buyer?</a:t>
            </a:r>
          </a:p>
          <a:p>
            <a:r>
              <a:rPr lang="en-AU" dirty="0"/>
              <a:t>National Group?</a:t>
            </a:r>
          </a:p>
          <a:p>
            <a:r>
              <a:rPr lang="en-AU" dirty="0"/>
              <a:t>Multinational?</a:t>
            </a:r>
          </a:p>
          <a:p>
            <a:r>
              <a:rPr lang="en-AU" dirty="0"/>
              <a:t>Large Corporate?</a:t>
            </a:r>
          </a:p>
          <a:p>
            <a:r>
              <a:rPr lang="en-AU" dirty="0"/>
              <a:t>Private Equity?</a:t>
            </a:r>
          </a:p>
          <a:p>
            <a:r>
              <a:rPr lang="en-AU" dirty="0"/>
              <a:t>Strategic Buyers?</a:t>
            </a:r>
          </a:p>
          <a:p>
            <a:r>
              <a:rPr lang="en-AU" dirty="0"/>
              <a:t>Offshore Buyers?</a:t>
            </a:r>
          </a:p>
          <a:p>
            <a:r>
              <a:rPr lang="en-AU" dirty="0"/>
              <a:t>IPO?</a:t>
            </a:r>
          </a:p>
          <a:p>
            <a:endParaRPr lang="en-AU" dirty="0"/>
          </a:p>
          <a:p>
            <a:endParaRPr lang="en-AU" dirty="0"/>
          </a:p>
        </p:txBody>
      </p:sp>
      <p:sp>
        <p:nvSpPr>
          <p:cNvPr id="4" name="Footer Placeholder 3"/>
          <p:cNvSpPr>
            <a:spLocks noGrp="1"/>
          </p:cNvSpPr>
          <p:nvPr>
            <p:ph type="ftr" sz="quarter" idx="10"/>
          </p:nvPr>
        </p:nvSpPr>
        <p:spPr/>
        <p:txBody>
          <a:bodyPr/>
          <a:lstStyle/>
          <a:p>
            <a:r>
              <a:rPr lang="en-AU" dirty="0"/>
              <a:t>The Savage Recruitment Academy.  REC August 2022</a:t>
            </a:r>
          </a:p>
        </p:txBody>
      </p:sp>
    </p:spTree>
    <p:extLst>
      <p:ext uri="{BB962C8B-B14F-4D97-AF65-F5344CB8AC3E}">
        <p14:creationId xmlns:p14="http://schemas.microsoft.com/office/powerpoint/2010/main" val="23714316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Cut the emotion</a:t>
            </a:r>
          </a:p>
        </p:txBody>
      </p:sp>
      <p:sp>
        <p:nvSpPr>
          <p:cNvPr id="3" name="Content Placeholder 2"/>
          <p:cNvSpPr>
            <a:spLocks noGrp="1"/>
          </p:cNvSpPr>
          <p:nvPr>
            <p:ph idx="1"/>
          </p:nvPr>
        </p:nvSpPr>
        <p:spPr>
          <a:xfrm>
            <a:off x="611560" y="1244584"/>
            <a:ext cx="8076361" cy="4531485"/>
          </a:xfrm>
        </p:spPr>
        <p:txBody>
          <a:bodyPr/>
          <a:lstStyle/>
          <a:p>
            <a:r>
              <a:rPr lang="en-AU" dirty="0"/>
              <a:t>Seldom met a seller who did not wildly </a:t>
            </a:r>
            <a:r>
              <a:rPr lang="en-AU" dirty="0">
                <a:solidFill>
                  <a:schemeClr val="accent2"/>
                </a:solidFill>
              </a:rPr>
              <a:t>over estimate</a:t>
            </a:r>
            <a:r>
              <a:rPr lang="en-AU" dirty="0"/>
              <a:t>.</a:t>
            </a:r>
          </a:p>
          <a:p>
            <a:r>
              <a:rPr lang="en-AU" dirty="0"/>
              <a:t>Would </a:t>
            </a:r>
            <a:r>
              <a:rPr lang="en-AU" i="1" dirty="0">
                <a:solidFill>
                  <a:schemeClr val="accent2"/>
                </a:solidFill>
              </a:rPr>
              <a:t>you</a:t>
            </a:r>
            <a:r>
              <a:rPr lang="en-AU" dirty="0">
                <a:solidFill>
                  <a:schemeClr val="accent2"/>
                </a:solidFill>
              </a:rPr>
              <a:t> buy </a:t>
            </a:r>
            <a:r>
              <a:rPr lang="en-AU" dirty="0"/>
              <a:t>your company?</a:t>
            </a:r>
          </a:p>
          <a:p>
            <a:r>
              <a:rPr lang="en-AU" dirty="0">
                <a:solidFill>
                  <a:schemeClr val="accent2"/>
                </a:solidFill>
              </a:rPr>
              <a:t>Why </a:t>
            </a:r>
            <a:r>
              <a:rPr lang="en-AU" dirty="0"/>
              <a:t>not?</a:t>
            </a:r>
          </a:p>
          <a:p>
            <a:r>
              <a:rPr lang="en-AU" dirty="0"/>
              <a:t>What must you </a:t>
            </a:r>
            <a:r>
              <a:rPr lang="en-AU" dirty="0">
                <a:solidFill>
                  <a:schemeClr val="accent2"/>
                </a:solidFill>
              </a:rPr>
              <a:t>fix</a:t>
            </a:r>
            <a:r>
              <a:rPr lang="en-AU" dirty="0"/>
              <a:t>?</a:t>
            </a:r>
          </a:p>
          <a:p>
            <a:r>
              <a:rPr lang="en-AU" dirty="0"/>
              <a:t>Focus on what the </a:t>
            </a:r>
            <a:r>
              <a:rPr lang="en-AU" dirty="0">
                <a:solidFill>
                  <a:schemeClr val="accent2"/>
                </a:solidFill>
              </a:rPr>
              <a:t>buyer will see</a:t>
            </a:r>
            <a:r>
              <a:rPr lang="en-AU" dirty="0"/>
              <a:t>.</a:t>
            </a:r>
          </a:p>
          <a:p>
            <a:r>
              <a:rPr lang="en-AU" dirty="0"/>
              <a:t>What are the ‘</a:t>
            </a:r>
            <a:r>
              <a:rPr lang="en-AU" dirty="0">
                <a:solidFill>
                  <a:schemeClr val="accent2"/>
                </a:solidFill>
              </a:rPr>
              <a:t>future risks</a:t>
            </a:r>
            <a:r>
              <a:rPr lang="en-AU" dirty="0"/>
              <a:t>’</a:t>
            </a:r>
          </a:p>
          <a:p>
            <a:r>
              <a:rPr lang="en-AU" dirty="0"/>
              <a:t>What the buyer will </a:t>
            </a:r>
            <a:r>
              <a:rPr lang="en-AU" dirty="0">
                <a:solidFill>
                  <a:schemeClr val="accent2"/>
                </a:solidFill>
              </a:rPr>
              <a:t>value</a:t>
            </a:r>
            <a:r>
              <a:rPr lang="en-AU" dirty="0"/>
              <a:t>.</a:t>
            </a:r>
          </a:p>
          <a:p>
            <a:r>
              <a:rPr lang="en-AU" dirty="0"/>
              <a:t>It’s not what you have done. It’s what </a:t>
            </a:r>
            <a:r>
              <a:rPr lang="en-AU" dirty="0">
                <a:solidFill>
                  <a:schemeClr val="accent2"/>
                </a:solidFill>
              </a:rPr>
              <a:t>you have created.</a:t>
            </a:r>
          </a:p>
        </p:txBody>
      </p:sp>
      <p:sp>
        <p:nvSpPr>
          <p:cNvPr id="4" name="Footer Placeholder 3"/>
          <p:cNvSpPr>
            <a:spLocks noGrp="1"/>
          </p:cNvSpPr>
          <p:nvPr>
            <p:ph type="ftr" sz="quarter" idx="10"/>
          </p:nvPr>
        </p:nvSpPr>
        <p:spPr/>
        <p:txBody>
          <a:bodyPr/>
          <a:lstStyle/>
          <a:p>
            <a:r>
              <a:rPr lang="en-AU" dirty="0"/>
              <a:t>The Savage Recruitment Academy.  REC August 2022</a:t>
            </a:r>
          </a:p>
        </p:txBody>
      </p:sp>
    </p:spTree>
    <p:extLst>
      <p:ext uri="{BB962C8B-B14F-4D97-AF65-F5344CB8AC3E}">
        <p14:creationId xmlns:p14="http://schemas.microsoft.com/office/powerpoint/2010/main" val="7749811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59105-314B-0422-A66B-03975155C4DC}"/>
              </a:ext>
            </a:extLst>
          </p:cNvPr>
          <p:cNvSpPr>
            <a:spLocks noGrp="1"/>
          </p:cNvSpPr>
          <p:nvPr>
            <p:ph type="title"/>
          </p:nvPr>
        </p:nvSpPr>
        <p:spPr/>
        <p:txBody>
          <a:bodyPr>
            <a:normAutofit fontScale="90000"/>
          </a:bodyPr>
          <a:lstStyle/>
          <a:p>
            <a:r>
              <a:rPr lang="en-AU" dirty="0"/>
              <a:t>Don’t try and put </a:t>
            </a:r>
            <a:r>
              <a:rPr lang="en-AU" dirty="0">
                <a:solidFill>
                  <a:schemeClr val="accent2"/>
                </a:solidFill>
              </a:rPr>
              <a:t>lipstick on pig</a:t>
            </a:r>
            <a:br>
              <a:rPr lang="en-AU" dirty="0"/>
            </a:br>
            <a:endParaRPr lang="en-AU" dirty="0"/>
          </a:p>
        </p:txBody>
      </p:sp>
      <p:sp>
        <p:nvSpPr>
          <p:cNvPr id="3" name="Content Placeholder 2">
            <a:extLst>
              <a:ext uri="{FF2B5EF4-FFF2-40B4-BE49-F238E27FC236}">
                <a16:creationId xmlns:a16="http://schemas.microsoft.com/office/drawing/2014/main" id="{05B1D3C8-653B-8E80-3CB5-3814B24F970E}"/>
              </a:ext>
            </a:extLst>
          </p:cNvPr>
          <p:cNvSpPr>
            <a:spLocks noGrp="1"/>
          </p:cNvSpPr>
          <p:nvPr>
            <p:ph idx="1"/>
          </p:nvPr>
        </p:nvSpPr>
        <p:spPr>
          <a:xfrm>
            <a:off x="795600" y="1628800"/>
            <a:ext cx="7892321" cy="4147269"/>
          </a:xfrm>
        </p:spPr>
        <p:txBody>
          <a:bodyPr/>
          <a:lstStyle/>
          <a:p>
            <a:r>
              <a:rPr lang="en-AU" dirty="0"/>
              <a:t>Cosmetic changes</a:t>
            </a:r>
          </a:p>
          <a:p>
            <a:r>
              <a:rPr lang="en-AU" dirty="0"/>
              <a:t>Due Diligence will get you</a:t>
            </a:r>
          </a:p>
          <a:p>
            <a:r>
              <a:rPr lang="en-AU" dirty="0"/>
              <a:t>Buyers are routinely much smarter</a:t>
            </a:r>
          </a:p>
          <a:p>
            <a:r>
              <a:rPr lang="en-AU" dirty="0"/>
              <a:t>Also bring senior people on the journey</a:t>
            </a:r>
          </a:p>
          <a:p>
            <a:r>
              <a:rPr lang="en-AU" dirty="0"/>
              <a:t>You need the to get the price (multiple)</a:t>
            </a:r>
          </a:p>
          <a:p>
            <a:r>
              <a:rPr lang="en-AU" dirty="0"/>
              <a:t>But also to maximise the earn-out</a:t>
            </a:r>
          </a:p>
          <a:p>
            <a:r>
              <a:rPr lang="en-AU" dirty="0"/>
              <a:t>Tie them in</a:t>
            </a:r>
          </a:p>
          <a:p>
            <a:r>
              <a:rPr lang="en-AU" dirty="0"/>
              <a:t>May need to share</a:t>
            </a:r>
          </a:p>
          <a:p>
            <a:r>
              <a:rPr lang="en-AU" dirty="0"/>
              <a:t>Think of the pie size</a:t>
            </a:r>
          </a:p>
          <a:p>
            <a:endParaRPr lang="en-AU" dirty="0"/>
          </a:p>
        </p:txBody>
      </p:sp>
      <p:sp>
        <p:nvSpPr>
          <p:cNvPr id="4" name="Footer Placeholder 3">
            <a:extLst>
              <a:ext uri="{FF2B5EF4-FFF2-40B4-BE49-F238E27FC236}">
                <a16:creationId xmlns:a16="http://schemas.microsoft.com/office/drawing/2014/main" id="{0933DE27-222B-548C-7877-E0C1CB02C986}"/>
              </a:ext>
            </a:extLst>
          </p:cNvPr>
          <p:cNvSpPr>
            <a:spLocks noGrp="1"/>
          </p:cNvSpPr>
          <p:nvPr>
            <p:ph type="ftr" sz="quarter" idx="10"/>
          </p:nvPr>
        </p:nvSpPr>
        <p:spPr/>
        <p:txBody>
          <a:bodyPr/>
          <a:lstStyle/>
          <a:p>
            <a:r>
              <a:rPr lang="en-AU" dirty="0"/>
              <a:t>The Savage Recruitment Academy.  REC August 2022</a:t>
            </a:r>
          </a:p>
        </p:txBody>
      </p:sp>
    </p:spTree>
    <p:extLst>
      <p:ext uri="{BB962C8B-B14F-4D97-AF65-F5344CB8AC3E}">
        <p14:creationId xmlns:p14="http://schemas.microsoft.com/office/powerpoint/2010/main" val="36806087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775AE-DE59-145D-16B1-236F22FF8B7B}"/>
              </a:ext>
            </a:extLst>
          </p:cNvPr>
          <p:cNvSpPr>
            <a:spLocks noGrp="1"/>
          </p:cNvSpPr>
          <p:nvPr>
            <p:ph type="title"/>
          </p:nvPr>
        </p:nvSpPr>
        <p:spPr/>
        <p:txBody>
          <a:bodyPr/>
          <a:lstStyle/>
          <a:p>
            <a:r>
              <a:rPr lang="en-AU" dirty="0"/>
              <a:t>Also watch the economic cycle</a:t>
            </a:r>
          </a:p>
        </p:txBody>
      </p:sp>
      <p:sp>
        <p:nvSpPr>
          <p:cNvPr id="3" name="Content Placeholder 2">
            <a:extLst>
              <a:ext uri="{FF2B5EF4-FFF2-40B4-BE49-F238E27FC236}">
                <a16:creationId xmlns:a16="http://schemas.microsoft.com/office/drawing/2014/main" id="{860EDAEA-6F6C-8B08-941E-C308EF8715F6}"/>
              </a:ext>
            </a:extLst>
          </p:cNvPr>
          <p:cNvSpPr>
            <a:spLocks noGrp="1"/>
          </p:cNvSpPr>
          <p:nvPr>
            <p:ph idx="1"/>
          </p:nvPr>
        </p:nvSpPr>
        <p:spPr/>
        <p:txBody>
          <a:bodyPr/>
          <a:lstStyle/>
          <a:p>
            <a:r>
              <a:rPr lang="en-AU" dirty="0"/>
              <a:t>You can’t time the market, but…</a:t>
            </a:r>
          </a:p>
          <a:p>
            <a:r>
              <a:rPr lang="en-AU" dirty="0"/>
              <a:t>You can assess the risk</a:t>
            </a:r>
          </a:p>
          <a:p>
            <a:r>
              <a:rPr lang="en-AU" dirty="0"/>
              <a:t>Many dreams dashed</a:t>
            </a:r>
          </a:p>
          <a:p>
            <a:r>
              <a:rPr lang="en-AU" dirty="0"/>
              <a:t>Value cut by 80% in a year</a:t>
            </a:r>
          </a:p>
          <a:p>
            <a:r>
              <a:rPr lang="en-AU" dirty="0"/>
              <a:t>You may have to add another 3/5 years and do it again</a:t>
            </a:r>
          </a:p>
          <a:p>
            <a:endParaRPr lang="en-AU" dirty="0"/>
          </a:p>
          <a:p>
            <a:endParaRPr lang="en-AU" dirty="0"/>
          </a:p>
        </p:txBody>
      </p:sp>
      <p:sp>
        <p:nvSpPr>
          <p:cNvPr id="4" name="Footer Placeholder 3">
            <a:extLst>
              <a:ext uri="{FF2B5EF4-FFF2-40B4-BE49-F238E27FC236}">
                <a16:creationId xmlns:a16="http://schemas.microsoft.com/office/drawing/2014/main" id="{7D7D2FEF-01F0-80CE-848B-D7C481EA109B}"/>
              </a:ext>
            </a:extLst>
          </p:cNvPr>
          <p:cNvSpPr>
            <a:spLocks noGrp="1"/>
          </p:cNvSpPr>
          <p:nvPr>
            <p:ph type="ftr" sz="quarter" idx="10"/>
          </p:nvPr>
        </p:nvSpPr>
        <p:spPr/>
        <p:txBody>
          <a:bodyPr/>
          <a:lstStyle/>
          <a:p>
            <a:r>
              <a:rPr lang="en-AU" dirty="0"/>
              <a:t>The Savage Recruitment Academy.  REC August 2022</a:t>
            </a:r>
          </a:p>
        </p:txBody>
      </p:sp>
    </p:spTree>
    <p:extLst>
      <p:ext uri="{BB962C8B-B14F-4D97-AF65-F5344CB8AC3E}">
        <p14:creationId xmlns:p14="http://schemas.microsoft.com/office/powerpoint/2010/main" val="8880570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E0D59-2AE9-1EE4-2E4F-447ECA8AF2C4}"/>
              </a:ext>
            </a:extLst>
          </p:cNvPr>
          <p:cNvSpPr>
            <a:spLocks noGrp="1"/>
          </p:cNvSpPr>
          <p:nvPr>
            <p:ph type="title"/>
          </p:nvPr>
        </p:nvSpPr>
        <p:spPr/>
        <p:txBody>
          <a:bodyPr>
            <a:normAutofit fontScale="90000"/>
          </a:bodyPr>
          <a:lstStyle/>
          <a:p>
            <a:r>
              <a:rPr lang="en-US" dirty="0"/>
              <a:t>What are the </a:t>
            </a:r>
            <a:r>
              <a:rPr lang="en-US" dirty="0">
                <a:solidFill>
                  <a:schemeClr val="accent2"/>
                </a:solidFill>
              </a:rPr>
              <a:t>characteristics </a:t>
            </a:r>
            <a:r>
              <a:rPr lang="en-US" dirty="0"/>
              <a:t>of a sustainable recruitment business that is;</a:t>
            </a:r>
            <a:br>
              <a:rPr lang="en-US" dirty="0"/>
            </a:br>
            <a:br>
              <a:rPr lang="en-US" dirty="0"/>
            </a:br>
            <a:r>
              <a:rPr lang="en-US" dirty="0"/>
              <a:t> </a:t>
            </a:r>
            <a:r>
              <a:rPr lang="en-US" dirty="0">
                <a:solidFill>
                  <a:schemeClr val="accent2"/>
                </a:solidFill>
              </a:rPr>
              <a:t>highly profitable </a:t>
            </a:r>
            <a:r>
              <a:rPr lang="en-US" dirty="0"/>
              <a:t>in a boom;</a:t>
            </a:r>
            <a:br>
              <a:rPr lang="en-US" dirty="0"/>
            </a:br>
            <a:br>
              <a:rPr lang="en-US" dirty="0"/>
            </a:br>
            <a:r>
              <a:rPr lang="en-US" dirty="0">
                <a:solidFill>
                  <a:schemeClr val="accent2"/>
                </a:solidFill>
              </a:rPr>
              <a:t> very resilient </a:t>
            </a:r>
            <a:r>
              <a:rPr lang="en-US" dirty="0"/>
              <a:t>in a bust;</a:t>
            </a:r>
            <a:br>
              <a:rPr lang="en-US" dirty="0"/>
            </a:br>
            <a:br>
              <a:rPr lang="en-US" dirty="0"/>
            </a:br>
            <a:r>
              <a:rPr lang="en-US" dirty="0"/>
              <a:t> and therefor attracts </a:t>
            </a:r>
            <a:r>
              <a:rPr lang="en-US" dirty="0">
                <a:solidFill>
                  <a:schemeClr val="accent2"/>
                </a:solidFill>
              </a:rPr>
              <a:t>premium pricing</a:t>
            </a:r>
            <a:r>
              <a:rPr lang="en-US" dirty="0"/>
              <a:t>?</a:t>
            </a:r>
          </a:p>
        </p:txBody>
      </p:sp>
      <p:sp>
        <p:nvSpPr>
          <p:cNvPr id="3" name="Footer Placeholder 2">
            <a:extLst>
              <a:ext uri="{FF2B5EF4-FFF2-40B4-BE49-F238E27FC236}">
                <a16:creationId xmlns:a16="http://schemas.microsoft.com/office/drawing/2014/main" id="{0916FC2F-3832-9ABD-378B-CD0D60CB5325}"/>
              </a:ext>
            </a:extLst>
          </p:cNvPr>
          <p:cNvSpPr>
            <a:spLocks noGrp="1"/>
          </p:cNvSpPr>
          <p:nvPr>
            <p:ph type="ftr" sz="quarter" idx="10"/>
          </p:nvPr>
        </p:nvSpPr>
        <p:spPr/>
        <p:txBody>
          <a:bodyPr/>
          <a:lstStyle/>
          <a:p>
            <a:r>
              <a:rPr lang="en-AU" dirty="0"/>
              <a:t>The Savage Recruitment Academy.  REC August 2022</a:t>
            </a:r>
          </a:p>
        </p:txBody>
      </p:sp>
    </p:spTree>
    <p:extLst>
      <p:ext uri="{BB962C8B-B14F-4D97-AF65-F5344CB8AC3E}">
        <p14:creationId xmlns:p14="http://schemas.microsoft.com/office/powerpoint/2010/main" val="29089329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Being ‘Sale ready’</a:t>
            </a:r>
          </a:p>
        </p:txBody>
      </p:sp>
      <p:sp>
        <p:nvSpPr>
          <p:cNvPr id="3" name="Content Placeholder 2"/>
          <p:cNvSpPr>
            <a:spLocks noGrp="1"/>
          </p:cNvSpPr>
          <p:nvPr>
            <p:ph idx="1"/>
          </p:nvPr>
        </p:nvSpPr>
        <p:spPr>
          <a:xfrm>
            <a:off x="795600" y="1124744"/>
            <a:ext cx="7892321" cy="4651325"/>
          </a:xfrm>
        </p:spPr>
        <p:txBody>
          <a:bodyPr>
            <a:normAutofit lnSpcReduction="10000"/>
          </a:bodyPr>
          <a:lstStyle/>
          <a:p>
            <a:r>
              <a:rPr lang="en-AU" dirty="0"/>
              <a:t>Strong profits</a:t>
            </a:r>
          </a:p>
          <a:p>
            <a:r>
              <a:rPr lang="en-AU" dirty="0"/>
              <a:t>Defined and written strategy</a:t>
            </a:r>
          </a:p>
          <a:p>
            <a:r>
              <a:rPr lang="en-AU" dirty="0"/>
              <a:t>Provable execution of the strategy</a:t>
            </a:r>
          </a:p>
          <a:p>
            <a:r>
              <a:rPr lang="en-AU" dirty="0"/>
              <a:t>Clean financials</a:t>
            </a:r>
          </a:p>
          <a:p>
            <a:r>
              <a:rPr lang="en-AU" dirty="0"/>
              <a:t>Business structure</a:t>
            </a:r>
          </a:p>
          <a:p>
            <a:r>
              <a:rPr lang="en-AU" dirty="0"/>
              <a:t>Management team</a:t>
            </a:r>
          </a:p>
          <a:p>
            <a:r>
              <a:rPr lang="en-AU" dirty="0"/>
              <a:t>Proven multiple billers</a:t>
            </a:r>
          </a:p>
          <a:p>
            <a:r>
              <a:rPr lang="en-AU" dirty="0"/>
              <a:t>Proven client relationships</a:t>
            </a:r>
          </a:p>
          <a:p>
            <a:r>
              <a:rPr lang="en-AU" dirty="0"/>
              <a:t>Proven candidate acquisition process</a:t>
            </a:r>
          </a:p>
          <a:p>
            <a:r>
              <a:rPr lang="en-AU" dirty="0"/>
              <a:t>Spread of management, sales and delivery resources</a:t>
            </a:r>
          </a:p>
          <a:p>
            <a:endParaRPr lang="en-AU" dirty="0"/>
          </a:p>
        </p:txBody>
      </p:sp>
      <p:sp>
        <p:nvSpPr>
          <p:cNvPr id="4" name="Footer Placeholder 3"/>
          <p:cNvSpPr>
            <a:spLocks noGrp="1"/>
          </p:cNvSpPr>
          <p:nvPr>
            <p:ph type="ftr" sz="quarter" idx="10"/>
          </p:nvPr>
        </p:nvSpPr>
        <p:spPr/>
        <p:txBody>
          <a:bodyPr/>
          <a:lstStyle/>
          <a:p>
            <a:r>
              <a:rPr lang="en-AU" dirty="0"/>
              <a:t>The Savage Recruitment Academy.  REC August 2022</a:t>
            </a:r>
          </a:p>
        </p:txBody>
      </p:sp>
    </p:spTree>
    <p:extLst>
      <p:ext uri="{BB962C8B-B14F-4D97-AF65-F5344CB8AC3E}">
        <p14:creationId xmlns:p14="http://schemas.microsoft.com/office/powerpoint/2010/main" val="40188029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583B2-9E92-270B-C69D-F54FCE11735D}"/>
              </a:ext>
            </a:extLst>
          </p:cNvPr>
          <p:cNvSpPr>
            <a:spLocks noGrp="1"/>
          </p:cNvSpPr>
          <p:nvPr>
            <p:ph type="title"/>
          </p:nvPr>
        </p:nvSpPr>
        <p:spPr/>
        <p:txBody>
          <a:bodyPr/>
          <a:lstStyle/>
          <a:p>
            <a:r>
              <a:rPr lang="en-US" dirty="0"/>
              <a:t>Annuity Revenue</a:t>
            </a:r>
          </a:p>
        </p:txBody>
      </p:sp>
      <p:sp>
        <p:nvSpPr>
          <p:cNvPr id="3" name="Content Placeholder 2">
            <a:extLst>
              <a:ext uri="{FF2B5EF4-FFF2-40B4-BE49-F238E27FC236}">
                <a16:creationId xmlns:a16="http://schemas.microsoft.com/office/drawing/2014/main" id="{6886251C-B6FC-5586-4E05-6C139FF24185}"/>
              </a:ext>
            </a:extLst>
          </p:cNvPr>
          <p:cNvSpPr>
            <a:spLocks noGrp="1"/>
          </p:cNvSpPr>
          <p:nvPr>
            <p:ph idx="1"/>
          </p:nvPr>
        </p:nvSpPr>
        <p:spPr>
          <a:xfrm>
            <a:off x="795600" y="1244584"/>
            <a:ext cx="7892321" cy="4531485"/>
          </a:xfrm>
        </p:spPr>
        <p:txBody>
          <a:bodyPr/>
          <a:lstStyle/>
          <a:p>
            <a:r>
              <a:rPr lang="en-US" dirty="0"/>
              <a:t>Temp</a:t>
            </a:r>
          </a:p>
          <a:p>
            <a:r>
              <a:rPr lang="en-US" dirty="0"/>
              <a:t>Contract</a:t>
            </a:r>
          </a:p>
          <a:p>
            <a:r>
              <a:rPr lang="en-US" dirty="0"/>
              <a:t>Locum</a:t>
            </a:r>
          </a:p>
          <a:p>
            <a:r>
              <a:rPr lang="en-US" dirty="0"/>
              <a:t>RPO</a:t>
            </a:r>
          </a:p>
          <a:p>
            <a:r>
              <a:rPr lang="en-US" dirty="0"/>
              <a:t>Sustainable recurring revenue</a:t>
            </a:r>
          </a:p>
          <a:p>
            <a:r>
              <a:rPr lang="en-US" dirty="0"/>
              <a:t>Not dependent or linked to individuals</a:t>
            </a:r>
          </a:p>
          <a:p>
            <a:r>
              <a:rPr lang="en-US" dirty="0">
                <a:solidFill>
                  <a:schemeClr val="accent2"/>
                </a:solidFill>
              </a:rPr>
              <a:t>60% to 70% of total GP is ideal ratio</a:t>
            </a:r>
          </a:p>
          <a:p>
            <a:r>
              <a:rPr lang="en-US" dirty="0"/>
              <a:t>Massive increase in sale value</a:t>
            </a:r>
          </a:p>
          <a:p>
            <a:r>
              <a:rPr lang="en-AU" dirty="0"/>
              <a:t>Even a switch from 10% contract/Temp GP to 25% could be enough</a:t>
            </a:r>
          </a:p>
          <a:p>
            <a:endParaRPr lang="en-US" dirty="0"/>
          </a:p>
        </p:txBody>
      </p:sp>
      <p:sp>
        <p:nvSpPr>
          <p:cNvPr id="4" name="Footer Placeholder 3">
            <a:extLst>
              <a:ext uri="{FF2B5EF4-FFF2-40B4-BE49-F238E27FC236}">
                <a16:creationId xmlns:a16="http://schemas.microsoft.com/office/drawing/2014/main" id="{7E6B1484-3214-6E02-1F5C-0FE991448531}"/>
              </a:ext>
            </a:extLst>
          </p:cNvPr>
          <p:cNvSpPr>
            <a:spLocks noGrp="1"/>
          </p:cNvSpPr>
          <p:nvPr>
            <p:ph type="ftr" sz="quarter" idx="10"/>
          </p:nvPr>
        </p:nvSpPr>
        <p:spPr/>
        <p:txBody>
          <a:bodyPr/>
          <a:lstStyle/>
          <a:p>
            <a:r>
              <a:rPr lang="en-AU" dirty="0"/>
              <a:t>The Savage Recruitment Academy.  REC August 2022</a:t>
            </a:r>
          </a:p>
        </p:txBody>
      </p:sp>
    </p:spTree>
    <p:extLst>
      <p:ext uri="{BB962C8B-B14F-4D97-AF65-F5344CB8AC3E}">
        <p14:creationId xmlns:p14="http://schemas.microsoft.com/office/powerpoint/2010/main" val="40803445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5C799-ADDF-4A9B-5D6B-B62B220611EF}"/>
              </a:ext>
            </a:extLst>
          </p:cNvPr>
          <p:cNvSpPr>
            <a:spLocks noGrp="1"/>
          </p:cNvSpPr>
          <p:nvPr>
            <p:ph type="title"/>
          </p:nvPr>
        </p:nvSpPr>
        <p:spPr/>
        <p:txBody>
          <a:bodyPr/>
          <a:lstStyle/>
          <a:p>
            <a:r>
              <a:rPr lang="en-US" dirty="0"/>
              <a:t>Client mix and relationships</a:t>
            </a:r>
          </a:p>
        </p:txBody>
      </p:sp>
      <p:sp>
        <p:nvSpPr>
          <p:cNvPr id="3" name="Content Placeholder 2">
            <a:extLst>
              <a:ext uri="{FF2B5EF4-FFF2-40B4-BE49-F238E27FC236}">
                <a16:creationId xmlns:a16="http://schemas.microsoft.com/office/drawing/2014/main" id="{58EC635A-0A92-C51A-3677-4606DE206B65}"/>
              </a:ext>
            </a:extLst>
          </p:cNvPr>
          <p:cNvSpPr>
            <a:spLocks noGrp="1"/>
          </p:cNvSpPr>
          <p:nvPr>
            <p:ph idx="1"/>
          </p:nvPr>
        </p:nvSpPr>
        <p:spPr/>
        <p:txBody>
          <a:bodyPr/>
          <a:lstStyle/>
          <a:p>
            <a:r>
              <a:rPr lang="en-AU" dirty="0"/>
              <a:t>Foundation clients, (Multiple orders, multiple touch points)</a:t>
            </a:r>
          </a:p>
          <a:p>
            <a:r>
              <a:rPr lang="en-AU" dirty="0"/>
              <a:t>Deep, </a:t>
            </a:r>
            <a:r>
              <a:rPr lang="en-AU" dirty="0">
                <a:solidFill>
                  <a:schemeClr val="accent2"/>
                </a:solidFill>
              </a:rPr>
              <a:t>embedded</a:t>
            </a:r>
            <a:r>
              <a:rPr lang="en-AU" dirty="0"/>
              <a:t>, client relationships.</a:t>
            </a:r>
          </a:p>
          <a:p>
            <a:r>
              <a:rPr lang="en-AU" dirty="0"/>
              <a:t>Sector and fee earner ‘</a:t>
            </a:r>
            <a:r>
              <a:rPr lang="en-AU" dirty="0">
                <a:solidFill>
                  <a:schemeClr val="accent2"/>
                </a:solidFill>
              </a:rPr>
              <a:t>de-risk’</a:t>
            </a:r>
          </a:p>
          <a:p>
            <a:r>
              <a:rPr lang="en-AU" dirty="0">
                <a:solidFill>
                  <a:schemeClr val="tx2"/>
                </a:solidFill>
              </a:rPr>
              <a:t>Longevity. Both sides</a:t>
            </a:r>
          </a:p>
          <a:p>
            <a:r>
              <a:rPr lang="en-AU" dirty="0">
                <a:solidFill>
                  <a:schemeClr val="tx2"/>
                </a:solidFill>
              </a:rPr>
              <a:t>No client &gt; 10% of total GP</a:t>
            </a:r>
          </a:p>
          <a:p>
            <a:r>
              <a:rPr lang="en-AU" dirty="0">
                <a:solidFill>
                  <a:schemeClr val="tx2"/>
                </a:solidFill>
              </a:rPr>
              <a:t>Focussed, but not ‘over-niched’</a:t>
            </a:r>
          </a:p>
          <a:p>
            <a:r>
              <a:rPr lang="en-AU" dirty="0">
                <a:solidFill>
                  <a:schemeClr val="tx2"/>
                </a:solidFill>
              </a:rPr>
              <a:t>PSLs if authentically ‘</a:t>
            </a:r>
            <a:r>
              <a:rPr lang="en-AU" dirty="0">
                <a:solidFill>
                  <a:schemeClr val="accent2"/>
                </a:solidFill>
              </a:rPr>
              <a:t>preferred</a:t>
            </a:r>
            <a:r>
              <a:rPr lang="en-AU" dirty="0">
                <a:solidFill>
                  <a:schemeClr val="tx2"/>
                </a:solidFill>
              </a:rPr>
              <a:t>’ and margin healthy</a:t>
            </a:r>
          </a:p>
          <a:p>
            <a:endParaRPr lang="en-AU" dirty="0">
              <a:solidFill>
                <a:schemeClr val="accent2"/>
              </a:solidFill>
            </a:endParaRPr>
          </a:p>
          <a:p>
            <a:endParaRPr lang="en-US" dirty="0"/>
          </a:p>
        </p:txBody>
      </p:sp>
      <p:sp>
        <p:nvSpPr>
          <p:cNvPr id="4" name="Footer Placeholder 3">
            <a:extLst>
              <a:ext uri="{FF2B5EF4-FFF2-40B4-BE49-F238E27FC236}">
                <a16:creationId xmlns:a16="http://schemas.microsoft.com/office/drawing/2014/main" id="{7CAE4BDC-1A0F-6EBD-730E-63301C88AA49}"/>
              </a:ext>
            </a:extLst>
          </p:cNvPr>
          <p:cNvSpPr>
            <a:spLocks noGrp="1"/>
          </p:cNvSpPr>
          <p:nvPr>
            <p:ph type="ftr" sz="quarter" idx="10"/>
          </p:nvPr>
        </p:nvSpPr>
        <p:spPr/>
        <p:txBody>
          <a:bodyPr/>
          <a:lstStyle/>
          <a:p>
            <a:r>
              <a:rPr lang="en-AU" dirty="0"/>
              <a:t>The Savage Recruitment Academy.  REC August 2022</a:t>
            </a:r>
          </a:p>
        </p:txBody>
      </p:sp>
    </p:spTree>
    <p:extLst>
      <p:ext uri="{BB962C8B-B14F-4D97-AF65-F5344CB8AC3E}">
        <p14:creationId xmlns:p14="http://schemas.microsoft.com/office/powerpoint/2010/main" val="3281297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BC83D-F798-9A41-BD56-11CC84EF7240}"/>
              </a:ext>
            </a:extLst>
          </p:cNvPr>
          <p:cNvSpPr>
            <a:spLocks noGrp="1"/>
          </p:cNvSpPr>
          <p:nvPr>
            <p:ph type="title"/>
          </p:nvPr>
        </p:nvSpPr>
        <p:spPr>
          <a:xfrm>
            <a:off x="251520" y="335120"/>
            <a:ext cx="8436400" cy="472796"/>
          </a:xfrm>
        </p:spPr>
        <p:txBody>
          <a:bodyPr>
            <a:normAutofit fontScale="90000"/>
          </a:bodyPr>
          <a:lstStyle/>
          <a:p>
            <a:r>
              <a:rPr lang="en-US" dirty="0"/>
              <a:t>Global Share of USD 550 Billion Recruitment Market</a:t>
            </a:r>
          </a:p>
        </p:txBody>
      </p:sp>
      <p:pic>
        <p:nvPicPr>
          <p:cNvPr id="6" name="Content Placeholder 5" descr="Chart, bubble chart&#10;&#10;Description automatically generated">
            <a:extLst>
              <a:ext uri="{FF2B5EF4-FFF2-40B4-BE49-F238E27FC236}">
                <a16:creationId xmlns:a16="http://schemas.microsoft.com/office/drawing/2014/main" id="{9DB82BBD-3C32-5F48-A635-48471865FA0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7806" y="994110"/>
            <a:ext cx="8688387" cy="4869780"/>
          </a:xfrm>
        </p:spPr>
      </p:pic>
      <p:sp>
        <p:nvSpPr>
          <p:cNvPr id="4" name="Footer Placeholder 3">
            <a:extLst>
              <a:ext uri="{FF2B5EF4-FFF2-40B4-BE49-F238E27FC236}">
                <a16:creationId xmlns:a16="http://schemas.microsoft.com/office/drawing/2014/main" id="{143B440C-7173-AB4A-8635-04546C346924}"/>
              </a:ext>
            </a:extLst>
          </p:cNvPr>
          <p:cNvSpPr>
            <a:spLocks noGrp="1"/>
          </p:cNvSpPr>
          <p:nvPr>
            <p:ph type="ftr" sz="quarter" idx="10"/>
          </p:nvPr>
        </p:nvSpPr>
        <p:spPr/>
        <p:txBody>
          <a:bodyPr/>
          <a:lstStyle/>
          <a:p>
            <a:r>
              <a:rPr lang="en-AU" dirty="0"/>
              <a:t>The Savage Recruitment Academy.  REC August 2022</a:t>
            </a:r>
          </a:p>
        </p:txBody>
      </p:sp>
    </p:spTree>
    <p:extLst>
      <p:ext uri="{BB962C8B-B14F-4D97-AF65-F5344CB8AC3E}">
        <p14:creationId xmlns:p14="http://schemas.microsoft.com/office/powerpoint/2010/main" val="33760362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3E9D1-6F54-6A4A-9ABE-2DB6F9A1B040}"/>
              </a:ext>
            </a:extLst>
          </p:cNvPr>
          <p:cNvSpPr>
            <a:spLocks noGrp="1"/>
          </p:cNvSpPr>
          <p:nvPr>
            <p:ph type="title"/>
          </p:nvPr>
        </p:nvSpPr>
        <p:spPr/>
        <p:txBody>
          <a:bodyPr/>
          <a:lstStyle/>
          <a:p>
            <a:r>
              <a:rPr lang="en-US" dirty="0"/>
              <a:t>Revenue earners</a:t>
            </a:r>
          </a:p>
        </p:txBody>
      </p:sp>
      <p:sp>
        <p:nvSpPr>
          <p:cNvPr id="3" name="Content Placeholder 2">
            <a:extLst>
              <a:ext uri="{FF2B5EF4-FFF2-40B4-BE49-F238E27FC236}">
                <a16:creationId xmlns:a16="http://schemas.microsoft.com/office/drawing/2014/main" id="{FFD998BA-47B0-80D5-4C30-E0AA73D74CE7}"/>
              </a:ext>
            </a:extLst>
          </p:cNvPr>
          <p:cNvSpPr>
            <a:spLocks noGrp="1"/>
          </p:cNvSpPr>
          <p:nvPr>
            <p:ph idx="1"/>
          </p:nvPr>
        </p:nvSpPr>
        <p:spPr/>
        <p:txBody>
          <a:bodyPr/>
          <a:lstStyle/>
          <a:p>
            <a:r>
              <a:rPr lang="en-US" dirty="0"/>
              <a:t>Multiple revenue-earners each location</a:t>
            </a:r>
          </a:p>
          <a:p>
            <a:r>
              <a:rPr lang="en-US" dirty="0"/>
              <a:t>Even (ish) GP spread</a:t>
            </a:r>
          </a:p>
          <a:p>
            <a:r>
              <a:rPr lang="en-US" dirty="0"/>
              <a:t>Who drives sales?</a:t>
            </a:r>
          </a:p>
          <a:p>
            <a:r>
              <a:rPr lang="en-US" dirty="0"/>
              <a:t>Staff churn</a:t>
            </a:r>
          </a:p>
          <a:p>
            <a:r>
              <a:rPr lang="en-US" dirty="0"/>
              <a:t>Consultant productivity </a:t>
            </a:r>
          </a:p>
          <a:p>
            <a:r>
              <a:rPr lang="en-US" dirty="0"/>
              <a:t>Performance history</a:t>
            </a:r>
          </a:p>
          <a:p>
            <a:r>
              <a:rPr lang="en-US" dirty="0"/>
              <a:t>GP per consultant</a:t>
            </a:r>
          </a:p>
          <a:p>
            <a:r>
              <a:rPr lang="en-US" dirty="0"/>
              <a:t>Total salary as % of consultant GP</a:t>
            </a:r>
          </a:p>
          <a:p>
            <a:r>
              <a:rPr lang="en-US" dirty="0"/>
              <a:t>Insitutionalised productivity management</a:t>
            </a:r>
          </a:p>
          <a:p>
            <a:pPr marL="0" indent="0">
              <a:buNone/>
            </a:pPr>
            <a:endParaRPr lang="en-US" dirty="0"/>
          </a:p>
        </p:txBody>
      </p:sp>
      <p:sp>
        <p:nvSpPr>
          <p:cNvPr id="4" name="Footer Placeholder 3">
            <a:extLst>
              <a:ext uri="{FF2B5EF4-FFF2-40B4-BE49-F238E27FC236}">
                <a16:creationId xmlns:a16="http://schemas.microsoft.com/office/drawing/2014/main" id="{9FF54B75-4ACA-DF05-B7F4-694339FAD39E}"/>
              </a:ext>
            </a:extLst>
          </p:cNvPr>
          <p:cNvSpPr>
            <a:spLocks noGrp="1"/>
          </p:cNvSpPr>
          <p:nvPr>
            <p:ph type="ftr" sz="quarter" idx="10"/>
          </p:nvPr>
        </p:nvSpPr>
        <p:spPr/>
        <p:txBody>
          <a:bodyPr/>
          <a:lstStyle/>
          <a:p>
            <a:r>
              <a:rPr lang="en-AU" dirty="0"/>
              <a:t>The Savage Recruitment Academy.  REC August 2022</a:t>
            </a:r>
          </a:p>
        </p:txBody>
      </p:sp>
    </p:spTree>
    <p:extLst>
      <p:ext uri="{BB962C8B-B14F-4D97-AF65-F5344CB8AC3E}">
        <p14:creationId xmlns:p14="http://schemas.microsoft.com/office/powerpoint/2010/main" val="9633454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Process and productisation</a:t>
            </a:r>
            <a:br>
              <a:rPr lang="en-AU" dirty="0"/>
            </a:br>
            <a:endParaRPr lang="en-AU" dirty="0"/>
          </a:p>
        </p:txBody>
      </p:sp>
      <p:sp>
        <p:nvSpPr>
          <p:cNvPr id="3" name="Content Placeholder 2"/>
          <p:cNvSpPr>
            <a:spLocks noGrp="1"/>
          </p:cNvSpPr>
          <p:nvPr>
            <p:ph idx="1"/>
          </p:nvPr>
        </p:nvSpPr>
        <p:spPr>
          <a:xfrm>
            <a:off x="795600" y="1244584"/>
            <a:ext cx="7892321" cy="4531485"/>
          </a:xfrm>
        </p:spPr>
        <p:txBody>
          <a:bodyPr/>
          <a:lstStyle/>
          <a:p>
            <a:r>
              <a:rPr lang="en-AU" dirty="0"/>
              <a:t>“Servitisation”</a:t>
            </a:r>
          </a:p>
          <a:p>
            <a:r>
              <a:rPr lang="en-AU" dirty="0"/>
              <a:t>Process; Consistent, streamlined, seamless, paperless</a:t>
            </a:r>
          </a:p>
          <a:p>
            <a:r>
              <a:rPr lang="en-AU" dirty="0"/>
              <a:t>Defined and documented operations procedure.</a:t>
            </a:r>
          </a:p>
          <a:p>
            <a:r>
              <a:rPr lang="en-AU" dirty="0"/>
              <a:t>Real, proven staff induction and training</a:t>
            </a:r>
          </a:p>
          <a:p>
            <a:r>
              <a:rPr lang="en-AU" dirty="0"/>
              <a:t>Technology, CRM, ATS (automates and replicates)</a:t>
            </a:r>
          </a:p>
          <a:p>
            <a:r>
              <a:rPr lang="en-AU" dirty="0"/>
              <a:t>Documented, Contracts, TOB, </a:t>
            </a:r>
          </a:p>
          <a:p>
            <a:r>
              <a:rPr lang="en-AU" dirty="0"/>
              <a:t>System to ensure consistency and quality.</a:t>
            </a:r>
          </a:p>
          <a:p>
            <a:r>
              <a:rPr lang="en-AU" dirty="0"/>
              <a:t>Documented, proven, replicable training process</a:t>
            </a:r>
          </a:p>
          <a:p>
            <a:endParaRPr lang="en-AU" dirty="0"/>
          </a:p>
        </p:txBody>
      </p:sp>
      <p:sp>
        <p:nvSpPr>
          <p:cNvPr id="4" name="Footer Placeholder 3"/>
          <p:cNvSpPr>
            <a:spLocks noGrp="1"/>
          </p:cNvSpPr>
          <p:nvPr>
            <p:ph type="ftr" sz="quarter" idx="10"/>
          </p:nvPr>
        </p:nvSpPr>
        <p:spPr/>
        <p:txBody>
          <a:bodyPr/>
          <a:lstStyle/>
          <a:p>
            <a:r>
              <a:rPr lang="en-AU" dirty="0"/>
              <a:t>The Savage Recruitment Academy.  REC August 2022</a:t>
            </a:r>
          </a:p>
        </p:txBody>
      </p:sp>
    </p:spTree>
    <p:extLst>
      <p:ext uri="{BB962C8B-B14F-4D97-AF65-F5344CB8AC3E}">
        <p14:creationId xmlns:p14="http://schemas.microsoft.com/office/powerpoint/2010/main" val="24295250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218B2-3900-332D-FCAB-C32239457D5B}"/>
              </a:ext>
            </a:extLst>
          </p:cNvPr>
          <p:cNvSpPr>
            <a:spLocks noGrp="1"/>
          </p:cNvSpPr>
          <p:nvPr>
            <p:ph type="title"/>
          </p:nvPr>
        </p:nvSpPr>
        <p:spPr/>
        <p:txBody>
          <a:bodyPr/>
          <a:lstStyle/>
          <a:p>
            <a:r>
              <a:rPr lang="en-US" dirty="0"/>
              <a:t>Margins</a:t>
            </a:r>
          </a:p>
        </p:txBody>
      </p:sp>
      <p:sp>
        <p:nvSpPr>
          <p:cNvPr id="3" name="Content Placeholder 2">
            <a:extLst>
              <a:ext uri="{FF2B5EF4-FFF2-40B4-BE49-F238E27FC236}">
                <a16:creationId xmlns:a16="http://schemas.microsoft.com/office/drawing/2014/main" id="{ED282413-AA64-9107-6DEC-7DB2C3FAF124}"/>
              </a:ext>
            </a:extLst>
          </p:cNvPr>
          <p:cNvSpPr>
            <a:spLocks noGrp="1"/>
          </p:cNvSpPr>
          <p:nvPr>
            <p:ph idx="1"/>
          </p:nvPr>
        </p:nvSpPr>
        <p:spPr/>
        <p:txBody>
          <a:bodyPr/>
          <a:lstStyle/>
          <a:p>
            <a:r>
              <a:rPr lang="en-US" dirty="0"/>
              <a:t>PSLs only if really are ‘preferred’, profitable and pay on time</a:t>
            </a:r>
          </a:p>
          <a:p>
            <a:r>
              <a:rPr lang="en-US" dirty="0"/>
              <a:t>Average temp margins</a:t>
            </a:r>
          </a:p>
          <a:p>
            <a:r>
              <a:rPr lang="en-US" dirty="0"/>
              <a:t>Average temp tenure</a:t>
            </a:r>
          </a:p>
          <a:p>
            <a:r>
              <a:rPr lang="en-US" dirty="0"/>
              <a:t>Permanent fees</a:t>
            </a:r>
          </a:p>
          <a:p>
            <a:r>
              <a:rPr lang="en-US" dirty="0"/>
              <a:t>Fee structure (retained etc.)</a:t>
            </a:r>
          </a:p>
          <a:p>
            <a:r>
              <a:rPr lang="en-US" dirty="0"/>
              <a:t>Debtors payment history</a:t>
            </a:r>
          </a:p>
          <a:p>
            <a:endParaRPr lang="en-US" dirty="0"/>
          </a:p>
          <a:p>
            <a:endParaRPr lang="en-US" dirty="0"/>
          </a:p>
        </p:txBody>
      </p:sp>
      <p:sp>
        <p:nvSpPr>
          <p:cNvPr id="4" name="Footer Placeholder 3">
            <a:extLst>
              <a:ext uri="{FF2B5EF4-FFF2-40B4-BE49-F238E27FC236}">
                <a16:creationId xmlns:a16="http://schemas.microsoft.com/office/drawing/2014/main" id="{0EDBFCE2-A711-0C7C-1428-F1383535F853}"/>
              </a:ext>
            </a:extLst>
          </p:cNvPr>
          <p:cNvSpPr>
            <a:spLocks noGrp="1"/>
          </p:cNvSpPr>
          <p:nvPr>
            <p:ph type="ftr" sz="quarter" idx="10"/>
          </p:nvPr>
        </p:nvSpPr>
        <p:spPr/>
        <p:txBody>
          <a:bodyPr/>
          <a:lstStyle/>
          <a:p>
            <a:r>
              <a:rPr lang="en-AU" dirty="0"/>
              <a:t>The Savage Recruitment Academy.  REC August 2022</a:t>
            </a:r>
          </a:p>
        </p:txBody>
      </p:sp>
    </p:spTree>
    <p:extLst>
      <p:ext uri="{BB962C8B-B14F-4D97-AF65-F5344CB8AC3E}">
        <p14:creationId xmlns:p14="http://schemas.microsoft.com/office/powerpoint/2010/main" val="28093844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01974-7CCF-D223-498A-000307E4398F}"/>
              </a:ext>
            </a:extLst>
          </p:cNvPr>
          <p:cNvSpPr>
            <a:spLocks noGrp="1"/>
          </p:cNvSpPr>
          <p:nvPr>
            <p:ph type="title"/>
          </p:nvPr>
        </p:nvSpPr>
        <p:spPr/>
        <p:txBody>
          <a:bodyPr/>
          <a:lstStyle/>
          <a:p>
            <a:r>
              <a:rPr lang="en-US" dirty="0"/>
              <a:t>Second Tier of management</a:t>
            </a:r>
          </a:p>
        </p:txBody>
      </p:sp>
      <p:sp>
        <p:nvSpPr>
          <p:cNvPr id="3" name="Content Placeholder 2">
            <a:extLst>
              <a:ext uri="{FF2B5EF4-FFF2-40B4-BE49-F238E27FC236}">
                <a16:creationId xmlns:a16="http://schemas.microsoft.com/office/drawing/2014/main" id="{8ECC7482-5B94-0F87-9954-A576DEEC195C}"/>
              </a:ext>
            </a:extLst>
          </p:cNvPr>
          <p:cNvSpPr>
            <a:spLocks noGrp="1"/>
          </p:cNvSpPr>
          <p:nvPr>
            <p:ph idx="1"/>
          </p:nvPr>
        </p:nvSpPr>
        <p:spPr/>
        <p:txBody>
          <a:bodyPr/>
          <a:lstStyle/>
          <a:p>
            <a:r>
              <a:rPr lang="en-US" dirty="0"/>
              <a:t>Succession plan</a:t>
            </a:r>
          </a:p>
          <a:p>
            <a:r>
              <a:rPr lang="en-US" dirty="0"/>
              <a:t>Low risk when founders leave</a:t>
            </a:r>
          </a:p>
          <a:p>
            <a:r>
              <a:rPr lang="en-US" dirty="0"/>
              <a:t>Will assessed at global and local level</a:t>
            </a:r>
          </a:p>
          <a:p>
            <a:r>
              <a:rPr lang="en-US" dirty="0"/>
              <a:t>Third tier of emerging team leaders</a:t>
            </a:r>
          </a:p>
          <a:p>
            <a:r>
              <a:rPr lang="en-US" dirty="0"/>
              <a:t>Billing Managers</a:t>
            </a:r>
          </a:p>
          <a:p>
            <a:r>
              <a:rPr lang="en-US" dirty="0"/>
              <a:t>Appropriate reward</a:t>
            </a:r>
          </a:p>
          <a:p>
            <a:r>
              <a:rPr lang="en-US" dirty="0"/>
              <a:t>‘Tie in’ mechanism,</a:t>
            </a:r>
          </a:p>
        </p:txBody>
      </p:sp>
      <p:sp>
        <p:nvSpPr>
          <p:cNvPr id="4" name="Footer Placeholder 3">
            <a:extLst>
              <a:ext uri="{FF2B5EF4-FFF2-40B4-BE49-F238E27FC236}">
                <a16:creationId xmlns:a16="http://schemas.microsoft.com/office/drawing/2014/main" id="{EB739222-E6BC-3AF0-BB50-3A257E552A11}"/>
              </a:ext>
            </a:extLst>
          </p:cNvPr>
          <p:cNvSpPr>
            <a:spLocks noGrp="1"/>
          </p:cNvSpPr>
          <p:nvPr>
            <p:ph type="ftr" sz="quarter" idx="10"/>
          </p:nvPr>
        </p:nvSpPr>
        <p:spPr/>
        <p:txBody>
          <a:bodyPr/>
          <a:lstStyle/>
          <a:p>
            <a:r>
              <a:rPr lang="en-AU" dirty="0"/>
              <a:t>The Savage Recruitment Academy.  REC August 2022</a:t>
            </a:r>
          </a:p>
        </p:txBody>
      </p:sp>
    </p:spTree>
    <p:extLst>
      <p:ext uri="{BB962C8B-B14F-4D97-AF65-F5344CB8AC3E}">
        <p14:creationId xmlns:p14="http://schemas.microsoft.com/office/powerpoint/2010/main" val="35579448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Compliance and financial management</a:t>
            </a:r>
          </a:p>
        </p:txBody>
      </p:sp>
      <p:sp>
        <p:nvSpPr>
          <p:cNvPr id="3" name="Content Placeholder 2"/>
          <p:cNvSpPr>
            <a:spLocks noGrp="1"/>
          </p:cNvSpPr>
          <p:nvPr>
            <p:ph idx="1"/>
          </p:nvPr>
        </p:nvSpPr>
        <p:spPr/>
        <p:txBody>
          <a:bodyPr>
            <a:normAutofit lnSpcReduction="10000"/>
          </a:bodyPr>
          <a:lstStyle/>
          <a:p>
            <a:r>
              <a:rPr lang="en-AU" dirty="0"/>
              <a:t>Due diligence looms large.</a:t>
            </a:r>
          </a:p>
          <a:p>
            <a:r>
              <a:rPr lang="en-AU" dirty="0"/>
              <a:t>Debts.</a:t>
            </a:r>
          </a:p>
          <a:p>
            <a:r>
              <a:rPr lang="en-AU" dirty="0"/>
              <a:t>Tax issues.</a:t>
            </a:r>
          </a:p>
          <a:p>
            <a:r>
              <a:rPr lang="en-AU" dirty="0"/>
              <a:t>Clean historical accounts</a:t>
            </a:r>
          </a:p>
          <a:p>
            <a:r>
              <a:rPr lang="en-AU" dirty="0"/>
              <a:t>Budgeting and planning regime</a:t>
            </a:r>
          </a:p>
          <a:p>
            <a:r>
              <a:rPr lang="en-AU" dirty="0"/>
              <a:t>Compliance and  shareholding.</a:t>
            </a:r>
          </a:p>
          <a:p>
            <a:r>
              <a:rPr lang="en-AU" dirty="0"/>
              <a:t>Legal stuff.</a:t>
            </a:r>
          </a:p>
          <a:p>
            <a:r>
              <a:rPr lang="en-AU" dirty="0"/>
              <a:t>Creative accounting.</a:t>
            </a:r>
          </a:p>
          <a:p>
            <a:r>
              <a:rPr lang="en-AU" dirty="0"/>
              <a:t>Personal expenses.</a:t>
            </a:r>
          </a:p>
          <a:p>
            <a:r>
              <a:rPr lang="en-AU" dirty="0"/>
              <a:t>Margin shock.</a:t>
            </a:r>
          </a:p>
        </p:txBody>
      </p:sp>
      <p:sp>
        <p:nvSpPr>
          <p:cNvPr id="4" name="Footer Placeholder 3"/>
          <p:cNvSpPr>
            <a:spLocks noGrp="1"/>
          </p:cNvSpPr>
          <p:nvPr>
            <p:ph type="ftr" sz="quarter" idx="10"/>
          </p:nvPr>
        </p:nvSpPr>
        <p:spPr/>
        <p:txBody>
          <a:bodyPr/>
          <a:lstStyle/>
          <a:p>
            <a:r>
              <a:rPr lang="en-AU" dirty="0"/>
              <a:t>The Savage Recruitment Academy.  REC August 2022</a:t>
            </a:r>
          </a:p>
        </p:txBody>
      </p:sp>
    </p:spTree>
    <p:extLst>
      <p:ext uri="{BB962C8B-B14F-4D97-AF65-F5344CB8AC3E}">
        <p14:creationId xmlns:p14="http://schemas.microsoft.com/office/powerpoint/2010/main" val="10363015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Leave something tasty on the table</a:t>
            </a:r>
            <a:br>
              <a:rPr lang="en-AU" dirty="0"/>
            </a:br>
            <a:endParaRPr lang="en-AU" dirty="0"/>
          </a:p>
        </p:txBody>
      </p:sp>
      <p:sp>
        <p:nvSpPr>
          <p:cNvPr id="3" name="Content Placeholder 2"/>
          <p:cNvSpPr>
            <a:spLocks noGrp="1"/>
          </p:cNvSpPr>
          <p:nvPr>
            <p:ph idx="1"/>
          </p:nvPr>
        </p:nvSpPr>
        <p:spPr/>
        <p:txBody>
          <a:bodyPr/>
          <a:lstStyle/>
          <a:p>
            <a:r>
              <a:rPr lang="en-AU" dirty="0"/>
              <a:t>Clear growth strategy and business plan.</a:t>
            </a:r>
          </a:p>
          <a:p>
            <a:r>
              <a:rPr lang="en-AU" dirty="0"/>
              <a:t>Realistic ‘go forward’ budgets.</a:t>
            </a:r>
          </a:p>
          <a:p>
            <a:r>
              <a:rPr lang="en-AU" dirty="0"/>
              <a:t>Upside for buyer.</a:t>
            </a:r>
          </a:p>
          <a:p>
            <a:r>
              <a:rPr lang="en-AU" dirty="0"/>
              <a:t>Show a ‘runway’ for growth and sustainability</a:t>
            </a:r>
          </a:p>
          <a:p>
            <a:r>
              <a:rPr lang="en-AU" dirty="0"/>
              <a:t>Opportunities laid out: WIP. Market. Clients. Leaders</a:t>
            </a:r>
          </a:p>
          <a:p>
            <a:r>
              <a:rPr lang="en-AU" dirty="0"/>
              <a:t>Make it easy for the buyer to see a golden future.</a:t>
            </a:r>
          </a:p>
          <a:p>
            <a:r>
              <a:rPr lang="en-AU" dirty="0"/>
              <a:t>Make them really, really, really </a:t>
            </a:r>
            <a:r>
              <a:rPr lang="en-AU" dirty="0">
                <a:solidFill>
                  <a:schemeClr val="accent2"/>
                </a:solidFill>
              </a:rPr>
              <a:t>want it</a:t>
            </a:r>
            <a:r>
              <a:rPr lang="en-AU" dirty="0"/>
              <a:t>!</a:t>
            </a:r>
          </a:p>
          <a:p>
            <a:endParaRPr lang="en-AU" dirty="0"/>
          </a:p>
        </p:txBody>
      </p:sp>
      <p:sp>
        <p:nvSpPr>
          <p:cNvPr id="4" name="Footer Placeholder 3"/>
          <p:cNvSpPr>
            <a:spLocks noGrp="1"/>
          </p:cNvSpPr>
          <p:nvPr>
            <p:ph type="ftr" sz="quarter" idx="10"/>
          </p:nvPr>
        </p:nvSpPr>
        <p:spPr/>
        <p:txBody>
          <a:bodyPr/>
          <a:lstStyle/>
          <a:p>
            <a:r>
              <a:rPr lang="en-AU" dirty="0"/>
              <a:t>The Savage Recruitment Academy.  REC August 2022</a:t>
            </a:r>
          </a:p>
        </p:txBody>
      </p:sp>
    </p:spTree>
    <p:extLst>
      <p:ext uri="{BB962C8B-B14F-4D97-AF65-F5344CB8AC3E}">
        <p14:creationId xmlns:p14="http://schemas.microsoft.com/office/powerpoint/2010/main" val="31922897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5600" y="335119"/>
            <a:ext cx="7892320" cy="717617"/>
          </a:xfrm>
        </p:spPr>
        <p:txBody>
          <a:bodyPr/>
          <a:lstStyle/>
          <a:p>
            <a:r>
              <a:rPr lang="en-AU" dirty="0"/>
              <a:t>Post Sale : Misalignment</a:t>
            </a:r>
          </a:p>
        </p:txBody>
      </p:sp>
      <p:sp>
        <p:nvSpPr>
          <p:cNvPr id="3" name="Content Placeholder 2"/>
          <p:cNvSpPr>
            <a:spLocks noGrp="1"/>
          </p:cNvSpPr>
          <p:nvPr>
            <p:ph idx="1"/>
          </p:nvPr>
        </p:nvSpPr>
        <p:spPr>
          <a:xfrm>
            <a:off x="795601" y="1052736"/>
            <a:ext cx="7892321" cy="4723333"/>
          </a:xfrm>
        </p:spPr>
        <p:txBody>
          <a:bodyPr>
            <a:normAutofit lnSpcReduction="10000"/>
          </a:bodyPr>
          <a:lstStyle/>
          <a:p>
            <a:r>
              <a:rPr lang="en-AU" dirty="0"/>
              <a:t>Brutal truth. Many transactions disappoint some or all parties</a:t>
            </a:r>
          </a:p>
          <a:p>
            <a:r>
              <a:rPr lang="en-AU" dirty="0"/>
              <a:t>Vendor short term. Buyer long term</a:t>
            </a:r>
          </a:p>
          <a:p>
            <a:r>
              <a:rPr lang="en-AU" dirty="0"/>
              <a:t>Therefore in built misalignment of interest</a:t>
            </a:r>
          </a:p>
          <a:p>
            <a:r>
              <a:rPr lang="en-AU" dirty="0"/>
              <a:t>Earn-outs often magnify misalignment</a:t>
            </a:r>
          </a:p>
          <a:p>
            <a:r>
              <a:rPr lang="en-AU" dirty="0"/>
              <a:t>Cultural mis-match is very real (expectations, behaviour, productivity, ethos)</a:t>
            </a:r>
          </a:p>
          <a:p>
            <a:r>
              <a:rPr lang="en-AU" dirty="0"/>
              <a:t>Business integration (systems etc)</a:t>
            </a:r>
          </a:p>
          <a:p>
            <a:r>
              <a:rPr lang="en-AU" dirty="0"/>
              <a:t>Change of brand!</a:t>
            </a:r>
          </a:p>
          <a:p>
            <a:r>
              <a:rPr lang="en-AU" dirty="0"/>
              <a:t>Strategic misalignment (Revenue vs Profit)</a:t>
            </a:r>
          </a:p>
          <a:p>
            <a:r>
              <a:rPr lang="en-AU" dirty="0"/>
              <a:t>Vendor roles. Autonomy</a:t>
            </a:r>
          </a:p>
          <a:p>
            <a:r>
              <a:rPr lang="en-AU" dirty="0"/>
              <a:t>Performance expectations</a:t>
            </a:r>
          </a:p>
          <a:p>
            <a:endParaRPr lang="en-AU" dirty="0"/>
          </a:p>
        </p:txBody>
      </p:sp>
      <p:sp>
        <p:nvSpPr>
          <p:cNvPr id="4" name="Footer Placeholder 3"/>
          <p:cNvSpPr>
            <a:spLocks noGrp="1"/>
          </p:cNvSpPr>
          <p:nvPr>
            <p:ph type="ftr" sz="quarter" idx="10"/>
          </p:nvPr>
        </p:nvSpPr>
        <p:spPr/>
        <p:txBody>
          <a:bodyPr/>
          <a:lstStyle/>
          <a:p>
            <a:r>
              <a:rPr lang="en-AU" dirty="0"/>
              <a:t>The Savage Recruitment Academy.  REC August 2022</a:t>
            </a:r>
          </a:p>
        </p:txBody>
      </p:sp>
    </p:spTree>
    <p:extLst>
      <p:ext uri="{BB962C8B-B14F-4D97-AF65-F5344CB8AC3E}">
        <p14:creationId xmlns:p14="http://schemas.microsoft.com/office/powerpoint/2010/main" val="17994554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ctrTitle"/>
          </p:nvPr>
        </p:nvSpPr>
        <p:spPr>
          <a:xfrm>
            <a:off x="683568" y="2852936"/>
            <a:ext cx="7940543" cy="698676"/>
          </a:xfrm>
        </p:spPr>
        <p:txBody>
          <a:bodyPr>
            <a:noAutofit/>
          </a:bodyPr>
          <a:lstStyle/>
          <a:p>
            <a:br>
              <a:rPr lang="en-US" sz="2800" dirty="0"/>
            </a:br>
            <a:r>
              <a:rPr lang="en-US" sz="3600" dirty="0"/>
              <a:t>Leadership is Action</a:t>
            </a:r>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5982851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3F25B-D0DF-9453-AB37-7EC22D95C52D}"/>
              </a:ext>
            </a:extLst>
          </p:cNvPr>
          <p:cNvSpPr>
            <a:spLocks noGrp="1"/>
          </p:cNvSpPr>
          <p:nvPr>
            <p:ph type="title"/>
          </p:nvPr>
        </p:nvSpPr>
        <p:spPr>
          <a:xfrm>
            <a:off x="795600" y="188640"/>
            <a:ext cx="7931149" cy="720080"/>
          </a:xfrm>
        </p:spPr>
        <p:txBody>
          <a:bodyPr/>
          <a:lstStyle/>
          <a:p>
            <a:r>
              <a:rPr lang="en-AU" dirty="0"/>
              <a:t>Leadership imperatives</a:t>
            </a:r>
          </a:p>
        </p:txBody>
      </p:sp>
      <p:sp>
        <p:nvSpPr>
          <p:cNvPr id="3" name="Content Placeholder 2">
            <a:extLst>
              <a:ext uri="{FF2B5EF4-FFF2-40B4-BE49-F238E27FC236}">
                <a16:creationId xmlns:a16="http://schemas.microsoft.com/office/drawing/2014/main" id="{4F712DC1-0B44-FD4E-86AD-3A7478886236}"/>
              </a:ext>
            </a:extLst>
          </p:cNvPr>
          <p:cNvSpPr>
            <a:spLocks noGrp="1"/>
          </p:cNvSpPr>
          <p:nvPr>
            <p:ph sz="half" idx="1"/>
          </p:nvPr>
        </p:nvSpPr>
        <p:spPr>
          <a:xfrm>
            <a:off x="795600" y="1124744"/>
            <a:ext cx="3780000" cy="4610320"/>
          </a:xfrm>
        </p:spPr>
        <p:txBody>
          <a:bodyPr>
            <a:normAutofit fontScale="47500" lnSpcReduction="20000"/>
          </a:bodyPr>
          <a:lstStyle/>
          <a:p>
            <a:pPr marL="230400" indent="-230400">
              <a:buClr>
                <a:schemeClr val="accent1"/>
              </a:buClr>
              <a:buFont typeface="Arial" pitchFamily="34" charset="0"/>
              <a:buChar char="•"/>
            </a:pPr>
            <a:r>
              <a:rPr lang="en-US" sz="3800" dirty="0">
                <a:solidFill>
                  <a:schemeClr val="tx1"/>
                </a:solidFill>
              </a:rPr>
              <a:t>Learn from the past</a:t>
            </a:r>
          </a:p>
          <a:p>
            <a:pPr marL="230400" indent="-230400">
              <a:buClr>
                <a:schemeClr val="accent1"/>
              </a:buClr>
              <a:buFont typeface="Arial" pitchFamily="34" charset="0"/>
              <a:buChar char="•"/>
            </a:pPr>
            <a:endParaRPr lang="en-US" sz="3800" dirty="0">
              <a:solidFill>
                <a:schemeClr val="tx1"/>
              </a:solidFill>
            </a:endParaRPr>
          </a:p>
          <a:p>
            <a:pPr marL="230400" indent="-230400">
              <a:buClr>
                <a:schemeClr val="accent1"/>
              </a:buClr>
              <a:buFont typeface="Arial" pitchFamily="34" charset="0"/>
              <a:buChar char="•"/>
            </a:pPr>
            <a:r>
              <a:rPr lang="en-US" sz="3800" dirty="0">
                <a:solidFill>
                  <a:schemeClr val="tx1"/>
                </a:solidFill>
              </a:rPr>
              <a:t>Do not waste this once in a lifetime opportunity</a:t>
            </a:r>
          </a:p>
          <a:p>
            <a:pPr marL="230400" indent="-230400">
              <a:buClr>
                <a:schemeClr val="accent1"/>
              </a:buClr>
              <a:buFont typeface="Arial" pitchFamily="34" charset="0"/>
              <a:buChar char="•"/>
            </a:pPr>
            <a:endParaRPr lang="en-US" sz="3800" dirty="0">
              <a:solidFill>
                <a:schemeClr val="tx1"/>
              </a:solidFill>
            </a:endParaRPr>
          </a:p>
          <a:p>
            <a:pPr marL="230400" indent="-230400">
              <a:buClr>
                <a:schemeClr val="accent1"/>
              </a:buClr>
              <a:buFont typeface="Arial" pitchFamily="34" charset="0"/>
              <a:buChar char="•"/>
            </a:pPr>
            <a:r>
              <a:rPr lang="en-US" sz="3800" dirty="0">
                <a:solidFill>
                  <a:schemeClr val="tx1"/>
                </a:solidFill>
              </a:rPr>
              <a:t>Authenticity</a:t>
            </a:r>
          </a:p>
          <a:p>
            <a:pPr marL="230400" indent="-230400">
              <a:buClr>
                <a:schemeClr val="accent1"/>
              </a:buClr>
              <a:buFont typeface="Arial" pitchFamily="34" charset="0"/>
              <a:buChar char="•"/>
            </a:pPr>
            <a:endParaRPr lang="en-US" sz="3800" dirty="0">
              <a:solidFill>
                <a:schemeClr val="tx1"/>
              </a:solidFill>
            </a:endParaRPr>
          </a:p>
          <a:p>
            <a:pPr marL="230400" indent="-230400">
              <a:buClr>
                <a:schemeClr val="accent1"/>
              </a:buClr>
              <a:buFont typeface="Arial" pitchFamily="34" charset="0"/>
              <a:buChar char="•"/>
            </a:pPr>
            <a:r>
              <a:rPr lang="en-US" sz="3800" dirty="0">
                <a:solidFill>
                  <a:schemeClr val="tx1"/>
                </a:solidFill>
              </a:rPr>
              <a:t>Re-build faith and belief</a:t>
            </a:r>
          </a:p>
          <a:p>
            <a:pPr marL="230400" indent="-230400">
              <a:buClr>
                <a:schemeClr val="accent1"/>
              </a:buClr>
              <a:buFont typeface="Arial" pitchFamily="34" charset="0"/>
              <a:buChar char="•"/>
            </a:pPr>
            <a:endParaRPr lang="en-US" sz="3800" dirty="0">
              <a:solidFill>
                <a:schemeClr val="tx1"/>
              </a:solidFill>
            </a:endParaRPr>
          </a:p>
          <a:p>
            <a:pPr marL="230400" indent="-230400">
              <a:buClr>
                <a:schemeClr val="accent1"/>
              </a:buClr>
              <a:buFont typeface="Arial" pitchFamily="34" charset="0"/>
              <a:buChar char="•"/>
            </a:pPr>
            <a:r>
              <a:rPr lang="en-US" sz="3800" dirty="0">
                <a:solidFill>
                  <a:schemeClr val="tx1"/>
                </a:solidFill>
              </a:rPr>
              <a:t>Build a sustainable business </a:t>
            </a:r>
          </a:p>
          <a:p>
            <a:pPr marL="230400" indent="-230400">
              <a:buClr>
                <a:schemeClr val="accent1"/>
              </a:buClr>
              <a:buFont typeface="Arial" pitchFamily="34" charset="0"/>
              <a:buChar char="•"/>
            </a:pPr>
            <a:endParaRPr lang="en-US" sz="3800" dirty="0">
              <a:solidFill>
                <a:schemeClr val="tx1"/>
              </a:solidFill>
            </a:endParaRPr>
          </a:p>
          <a:p>
            <a:pPr marL="230400" indent="-230400">
              <a:buClr>
                <a:schemeClr val="accent1"/>
              </a:buClr>
              <a:buFont typeface="Arial" pitchFamily="34" charset="0"/>
              <a:buChar char="•"/>
            </a:pPr>
            <a:r>
              <a:rPr lang="en-US" sz="3800" dirty="0">
                <a:solidFill>
                  <a:schemeClr val="tx1"/>
                </a:solidFill>
              </a:rPr>
              <a:t>Hire ‘new-world’ recruiters</a:t>
            </a:r>
          </a:p>
          <a:p>
            <a:pPr marL="230400" indent="-230400">
              <a:buClr>
                <a:schemeClr val="accent1"/>
              </a:buClr>
              <a:buFont typeface="Arial" pitchFamily="34" charset="0"/>
              <a:buChar char="•"/>
            </a:pPr>
            <a:endParaRPr lang="en-US" sz="3800" dirty="0">
              <a:solidFill>
                <a:schemeClr val="tx1"/>
              </a:solidFill>
            </a:endParaRPr>
          </a:p>
          <a:p>
            <a:pPr marL="230400" indent="-230400">
              <a:buClr>
                <a:schemeClr val="accent1"/>
              </a:buClr>
              <a:buFont typeface="Arial" pitchFamily="34" charset="0"/>
              <a:buChar char="•"/>
            </a:pPr>
            <a:r>
              <a:rPr lang="en-US" sz="3800" dirty="0">
                <a:solidFill>
                  <a:schemeClr val="tx1"/>
                </a:solidFill>
              </a:rPr>
              <a:t>Redefine verticals</a:t>
            </a:r>
          </a:p>
          <a:p>
            <a:pPr marL="230400" indent="-230400">
              <a:buClr>
                <a:schemeClr val="accent1"/>
              </a:buClr>
              <a:buFont typeface="Arial" pitchFamily="34" charset="0"/>
              <a:buChar char="•"/>
            </a:pPr>
            <a:endParaRPr lang="en-US" sz="3800" dirty="0">
              <a:solidFill>
                <a:schemeClr val="tx1"/>
              </a:solidFill>
            </a:endParaRPr>
          </a:p>
          <a:p>
            <a:pPr marL="230400" indent="-230400">
              <a:buClr>
                <a:schemeClr val="accent1"/>
              </a:buClr>
              <a:buFont typeface="Arial" pitchFamily="34" charset="0"/>
              <a:buChar char="•"/>
            </a:pPr>
            <a:r>
              <a:rPr lang="en-US" sz="3800" dirty="0">
                <a:solidFill>
                  <a:schemeClr val="tx1"/>
                </a:solidFill>
              </a:rPr>
              <a:t>Gain market-share</a:t>
            </a:r>
          </a:p>
          <a:p>
            <a:endParaRPr lang="en-AU" dirty="0"/>
          </a:p>
        </p:txBody>
      </p:sp>
      <p:sp>
        <p:nvSpPr>
          <p:cNvPr id="4" name="Content Placeholder 3">
            <a:extLst>
              <a:ext uri="{FF2B5EF4-FFF2-40B4-BE49-F238E27FC236}">
                <a16:creationId xmlns:a16="http://schemas.microsoft.com/office/drawing/2014/main" id="{D2153C60-A4E9-08D4-BB86-89964F296279}"/>
              </a:ext>
            </a:extLst>
          </p:cNvPr>
          <p:cNvSpPr>
            <a:spLocks noGrp="1"/>
          </p:cNvSpPr>
          <p:nvPr>
            <p:ph sz="half" idx="2"/>
          </p:nvPr>
        </p:nvSpPr>
        <p:spPr>
          <a:xfrm>
            <a:off x="4946749" y="1201444"/>
            <a:ext cx="3780000" cy="4610320"/>
          </a:xfrm>
        </p:spPr>
        <p:txBody>
          <a:bodyPr>
            <a:normAutofit fontScale="47500" lnSpcReduction="20000"/>
          </a:bodyPr>
          <a:lstStyle/>
          <a:p>
            <a:pPr marL="230400" indent="-230400">
              <a:buClr>
                <a:schemeClr val="accent1"/>
              </a:buClr>
              <a:buFont typeface="Arial" pitchFamily="34" charset="0"/>
              <a:buChar char="•"/>
            </a:pPr>
            <a:r>
              <a:rPr lang="en-US" sz="3800" dirty="0">
                <a:solidFill>
                  <a:schemeClr val="tx1"/>
                </a:solidFill>
              </a:rPr>
              <a:t>Lead innovation</a:t>
            </a:r>
          </a:p>
          <a:p>
            <a:pPr marL="230400" indent="-230400">
              <a:buClr>
                <a:schemeClr val="accent1"/>
              </a:buClr>
              <a:buFont typeface="Arial" pitchFamily="34" charset="0"/>
              <a:buChar char="•"/>
            </a:pPr>
            <a:endParaRPr lang="en-US" sz="3800" dirty="0">
              <a:solidFill>
                <a:schemeClr val="tx1"/>
              </a:solidFill>
            </a:endParaRPr>
          </a:p>
          <a:p>
            <a:pPr marL="230400" indent="-230400">
              <a:buClr>
                <a:schemeClr val="accent1"/>
              </a:buClr>
              <a:buFont typeface="Arial" pitchFamily="34" charset="0"/>
              <a:buChar char="•"/>
            </a:pPr>
            <a:r>
              <a:rPr lang="en-US" sz="3800" dirty="0">
                <a:solidFill>
                  <a:schemeClr val="tx1"/>
                </a:solidFill>
              </a:rPr>
              <a:t>Fix what was broken or bad</a:t>
            </a:r>
          </a:p>
          <a:p>
            <a:pPr marL="230400" indent="-230400">
              <a:buClr>
                <a:schemeClr val="accent1"/>
              </a:buClr>
              <a:buFont typeface="Arial" pitchFamily="34" charset="0"/>
              <a:buChar char="•"/>
            </a:pPr>
            <a:endParaRPr lang="en-US" sz="3800" dirty="0">
              <a:solidFill>
                <a:schemeClr val="tx1"/>
              </a:solidFill>
            </a:endParaRPr>
          </a:p>
          <a:p>
            <a:pPr marL="230400" indent="-230400">
              <a:buClr>
                <a:schemeClr val="accent1"/>
              </a:buClr>
              <a:buFont typeface="Arial" pitchFamily="34" charset="0"/>
              <a:buChar char="•"/>
            </a:pPr>
            <a:r>
              <a:rPr lang="en-US" sz="3800" dirty="0">
                <a:solidFill>
                  <a:schemeClr val="tx1"/>
                </a:solidFill>
              </a:rPr>
              <a:t>Learn from the past</a:t>
            </a:r>
          </a:p>
          <a:p>
            <a:pPr marL="230400" indent="-230400">
              <a:buClr>
                <a:schemeClr val="accent1"/>
              </a:buClr>
              <a:buFont typeface="Arial" pitchFamily="34" charset="0"/>
              <a:buChar char="•"/>
            </a:pPr>
            <a:endParaRPr lang="en-US" sz="3800" dirty="0">
              <a:solidFill>
                <a:schemeClr val="tx1"/>
              </a:solidFill>
            </a:endParaRPr>
          </a:p>
          <a:p>
            <a:pPr marL="230400" indent="-230400">
              <a:buClr>
                <a:schemeClr val="accent1"/>
              </a:buClr>
              <a:buFont typeface="Arial" pitchFamily="34" charset="0"/>
              <a:buChar char="•"/>
            </a:pPr>
            <a:r>
              <a:rPr lang="en-US" sz="3800" dirty="0">
                <a:solidFill>
                  <a:schemeClr val="tx1"/>
                </a:solidFill>
              </a:rPr>
              <a:t>Slaughter sacred cows</a:t>
            </a:r>
          </a:p>
          <a:p>
            <a:pPr marL="230400" indent="-230400">
              <a:buClr>
                <a:schemeClr val="accent1"/>
              </a:buClr>
              <a:buFont typeface="Arial" pitchFamily="34" charset="0"/>
              <a:buChar char="•"/>
            </a:pPr>
            <a:endParaRPr lang="en-US" sz="3800" dirty="0">
              <a:solidFill>
                <a:schemeClr val="tx1"/>
              </a:solidFill>
            </a:endParaRPr>
          </a:p>
          <a:p>
            <a:pPr marL="230400" indent="-230400">
              <a:buClr>
                <a:schemeClr val="accent1"/>
              </a:buClr>
              <a:buFont typeface="Arial" pitchFamily="34" charset="0"/>
              <a:buChar char="•"/>
            </a:pPr>
            <a:r>
              <a:rPr lang="en-US" sz="3800" dirty="0">
                <a:solidFill>
                  <a:schemeClr val="tx1"/>
                </a:solidFill>
              </a:rPr>
              <a:t>Chief Energy Officer</a:t>
            </a:r>
          </a:p>
          <a:p>
            <a:pPr marL="230400" indent="-230400">
              <a:buClr>
                <a:schemeClr val="accent1"/>
              </a:buClr>
              <a:buFont typeface="Arial" pitchFamily="34" charset="0"/>
              <a:buChar char="•"/>
            </a:pPr>
            <a:endParaRPr lang="en-US" sz="3800" dirty="0">
              <a:solidFill>
                <a:schemeClr val="tx1"/>
              </a:solidFill>
            </a:endParaRPr>
          </a:p>
          <a:p>
            <a:pPr marL="230400" indent="-230400">
              <a:buClr>
                <a:schemeClr val="accent1"/>
              </a:buClr>
              <a:buFont typeface="Arial" pitchFamily="34" charset="0"/>
              <a:buChar char="•"/>
            </a:pPr>
            <a:r>
              <a:rPr lang="en-US" sz="3800" dirty="0">
                <a:solidFill>
                  <a:schemeClr val="tx1"/>
                </a:solidFill>
              </a:rPr>
              <a:t>Chief Empathy Officer</a:t>
            </a:r>
          </a:p>
          <a:p>
            <a:pPr marL="230400" indent="-230400">
              <a:buClr>
                <a:schemeClr val="accent1"/>
              </a:buClr>
              <a:buFont typeface="Arial" pitchFamily="34" charset="0"/>
              <a:buChar char="•"/>
            </a:pPr>
            <a:endParaRPr lang="en-US" sz="3800" dirty="0">
              <a:solidFill>
                <a:schemeClr val="tx1"/>
              </a:solidFill>
            </a:endParaRPr>
          </a:p>
          <a:p>
            <a:pPr marL="230400" indent="-230400">
              <a:buClr>
                <a:schemeClr val="accent1"/>
              </a:buClr>
              <a:buFont typeface="Arial" pitchFamily="34" charset="0"/>
              <a:buChar char="•"/>
            </a:pPr>
            <a:r>
              <a:rPr lang="en-US" sz="3800" dirty="0">
                <a:solidFill>
                  <a:schemeClr val="tx1"/>
                </a:solidFill>
              </a:rPr>
              <a:t>Courage to redefine the business</a:t>
            </a:r>
          </a:p>
          <a:p>
            <a:pPr marL="230400" indent="-230400">
              <a:buClr>
                <a:schemeClr val="accent1"/>
              </a:buClr>
              <a:buFont typeface="Arial" pitchFamily="34" charset="0"/>
              <a:buChar char="•"/>
            </a:pPr>
            <a:endParaRPr lang="en-US" sz="3800" dirty="0">
              <a:solidFill>
                <a:schemeClr val="tx1"/>
              </a:solidFill>
            </a:endParaRPr>
          </a:p>
          <a:p>
            <a:pPr marL="230400" indent="-230400">
              <a:buClr>
                <a:schemeClr val="accent1"/>
              </a:buClr>
              <a:buFont typeface="Arial" pitchFamily="34" charset="0"/>
              <a:buChar char="•"/>
            </a:pPr>
            <a:r>
              <a:rPr lang="en-US" sz="3800" dirty="0">
                <a:solidFill>
                  <a:schemeClr val="tx1"/>
                </a:solidFill>
              </a:rPr>
              <a:t>Recalibrate the culture</a:t>
            </a:r>
          </a:p>
          <a:p>
            <a:endParaRPr lang="en-AU" dirty="0"/>
          </a:p>
        </p:txBody>
      </p:sp>
      <p:sp>
        <p:nvSpPr>
          <p:cNvPr id="5" name="Footer Placeholder 4">
            <a:extLst>
              <a:ext uri="{FF2B5EF4-FFF2-40B4-BE49-F238E27FC236}">
                <a16:creationId xmlns:a16="http://schemas.microsoft.com/office/drawing/2014/main" id="{357649FE-C900-BDF9-E10D-C4589B9E8FA8}"/>
              </a:ext>
            </a:extLst>
          </p:cNvPr>
          <p:cNvSpPr>
            <a:spLocks noGrp="1"/>
          </p:cNvSpPr>
          <p:nvPr>
            <p:ph type="ftr" sz="quarter" idx="10"/>
          </p:nvPr>
        </p:nvSpPr>
        <p:spPr/>
        <p:txBody>
          <a:bodyPr/>
          <a:lstStyle/>
          <a:p>
            <a:r>
              <a:rPr lang="en-AU" dirty="0"/>
              <a:t>The Savage Recruitment Academy.  REC August 2022</a:t>
            </a:r>
          </a:p>
        </p:txBody>
      </p:sp>
    </p:spTree>
    <p:extLst>
      <p:ext uri="{BB962C8B-B14F-4D97-AF65-F5344CB8AC3E}">
        <p14:creationId xmlns:p14="http://schemas.microsoft.com/office/powerpoint/2010/main" val="33245090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02719-25C4-0E50-8EB6-DFB34FBD8C1A}"/>
              </a:ext>
            </a:extLst>
          </p:cNvPr>
          <p:cNvSpPr>
            <a:spLocks noGrp="1"/>
          </p:cNvSpPr>
          <p:nvPr>
            <p:ph type="title"/>
          </p:nvPr>
        </p:nvSpPr>
        <p:spPr/>
        <p:txBody>
          <a:bodyPr>
            <a:normAutofit/>
          </a:bodyPr>
          <a:lstStyle/>
          <a:p>
            <a:r>
              <a:rPr lang="en-AU" sz="3200" dirty="0"/>
              <a:t>Balance </a:t>
            </a:r>
            <a:r>
              <a:rPr lang="en-AU" sz="3200" dirty="0">
                <a:solidFill>
                  <a:schemeClr val="accent2"/>
                </a:solidFill>
              </a:rPr>
              <a:t>empathy</a:t>
            </a:r>
            <a:r>
              <a:rPr lang="en-AU" sz="3200" dirty="0"/>
              <a:t> and </a:t>
            </a:r>
            <a:r>
              <a:rPr lang="en-AU" sz="3200" dirty="0">
                <a:solidFill>
                  <a:schemeClr val="accent2"/>
                </a:solidFill>
              </a:rPr>
              <a:t>outcomes</a:t>
            </a:r>
            <a:r>
              <a:rPr lang="en-AU" sz="3200" dirty="0"/>
              <a:t>!</a:t>
            </a:r>
          </a:p>
        </p:txBody>
      </p:sp>
      <p:sp>
        <p:nvSpPr>
          <p:cNvPr id="3" name="Footer Placeholder 2">
            <a:extLst>
              <a:ext uri="{FF2B5EF4-FFF2-40B4-BE49-F238E27FC236}">
                <a16:creationId xmlns:a16="http://schemas.microsoft.com/office/drawing/2014/main" id="{C4F46312-25F0-E7CA-D49B-F3F7BF7BF3F8}"/>
              </a:ext>
            </a:extLst>
          </p:cNvPr>
          <p:cNvSpPr>
            <a:spLocks noGrp="1"/>
          </p:cNvSpPr>
          <p:nvPr>
            <p:ph type="ftr" sz="quarter" idx="10"/>
          </p:nvPr>
        </p:nvSpPr>
        <p:spPr/>
        <p:txBody>
          <a:bodyPr/>
          <a:lstStyle/>
          <a:p>
            <a:r>
              <a:rPr lang="en-AU" dirty="0"/>
              <a:t>The Savage Recruitment Academy.  REC August 2022</a:t>
            </a:r>
          </a:p>
        </p:txBody>
      </p:sp>
    </p:spTree>
    <p:extLst>
      <p:ext uri="{BB962C8B-B14F-4D97-AF65-F5344CB8AC3E}">
        <p14:creationId xmlns:p14="http://schemas.microsoft.com/office/powerpoint/2010/main" val="2577131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42BA2-6B23-1046-89E8-B55E004B6582}"/>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703B67CF-7A56-6C41-8202-0E36E84D7722}"/>
              </a:ext>
            </a:extLst>
          </p:cNvPr>
          <p:cNvSpPr>
            <a:spLocks noGrp="1"/>
          </p:cNvSpPr>
          <p:nvPr>
            <p:ph idx="1"/>
          </p:nvPr>
        </p:nvSpPr>
        <p:spPr>
          <a:xfrm>
            <a:off x="795600" y="335119"/>
            <a:ext cx="7892321" cy="5442881"/>
          </a:xfrm>
        </p:spPr>
        <p:txBody>
          <a:bodyPr>
            <a:normAutofit lnSpcReduction="10000"/>
          </a:bodyPr>
          <a:lstStyle/>
          <a:p>
            <a:r>
              <a:rPr lang="en-US" sz="3000" dirty="0"/>
              <a:t>UK is </a:t>
            </a:r>
            <a:r>
              <a:rPr lang="en-US" sz="3000" dirty="0">
                <a:solidFill>
                  <a:schemeClr val="accent2"/>
                </a:solidFill>
              </a:rPr>
              <a:t>third biggest </a:t>
            </a:r>
            <a:r>
              <a:rPr lang="en-US" sz="3000" dirty="0"/>
              <a:t>market in the world</a:t>
            </a:r>
          </a:p>
          <a:p>
            <a:endParaRPr lang="en-US" dirty="0"/>
          </a:p>
          <a:p>
            <a:pPr>
              <a:lnSpc>
                <a:spcPct val="120000"/>
              </a:lnSpc>
            </a:pPr>
            <a:r>
              <a:rPr lang="en-AU" sz="2200" dirty="0">
                <a:solidFill>
                  <a:schemeClr val="tx2"/>
                </a:solidFill>
              </a:rPr>
              <a:t>Employment Placement Agencies in the UK Market Size Growth predicted to </a:t>
            </a:r>
            <a:r>
              <a:rPr lang="en-AU" sz="2200" dirty="0">
                <a:solidFill>
                  <a:schemeClr val="accent2"/>
                </a:solidFill>
              </a:rPr>
              <a:t>grow by 25%  in 2022 </a:t>
            </a:r>
            <a:r>
              <a:rPr lang="en-AU" sz="2200" dirty="0">
                <a:solidFill>
                  <a:schemeClr val="tx2"/>
                </a:solidFill>
              </a:rPr>
              <a:t>(IBIS)</a:t>
            </a:r>
          </a:p>
          <a:p>
            <a:pPr>
              <a:lnSpc>
                <a:spcPct val="120000"/>
              </a:lnSpc>
            </a:pPr>
            <a:endParaRPr lang="en-AU" sz="2200" dirty="0">
              <a:solidFill>
                <a:schemeClr val="tx2"/>
              </a:solidFill>
            </a:endParaRPr>
          </a:p>
          <a:p>
            <a:pPr>
              <a:lnSpc>
                <a:spcPct val="120000"/>
              </a:lnSpc>
            </a:pPr>
            <a:r>
              <a:rPr lang="en-AU" sz="2200" dirty="0">
                <a:solidFill>
                  <a:schemeClr val="tx2"/>
                </a:solidFill>
              </a:rPr>
              <a:t>The number of recruitment agencies in the UK currently at a </a:t>
            </a:r>
            <a:r>
              <a:rPr lang="en-AU" sz="2200" dirty="0">
                <a:solidFill>
                  <a:schemeClr val="accent2"/>
                </a:solidFill>
              </a:rPr>
              <a:t>record high of more than 31,000.</a:t>
            </a:r>
          </a:p>
          <a:p>
            <a:pPr>
              <a:lnSpc>
                <a:spcPct val="120000"/>
              </a:lnSpc>
            </a:pPr>
            <a:endParaRPr lang="en-AU" sz="2200" dirty="0">
              <a:solidFill>
                <a:schemeClr val="accent2"/>
              </a:solidFill>
            </a:endParaRPr>
          </a:p>
          <a:p>
            <a:pPr>
              <a:lnSpc>
                <a:spcPct val="120000"/>
              </a:lnSpc>
            </a:pPr>
            <a:r>
              <a:rPr lang="en-AU" sz="2200" dirty="0">
                <a:solidFill>
                  <a:schemeClr val="tx2"/>
                </a:solidFill>
              </a:rPr>
              <a:t>Predicted recruitment market growth in revenue in UK </a:t>
            </a:r>
            <a:r>
              <a:rPr lang="en-AU" sz="2200" dirty="0">
                <a:solidFill>
                  <a:schemeClr val="accent2"/>
                </a:solidFill>
              </a:rPr>
              <a:t>2022 is 11% </a:t>
            </a:r>
            <a:r>
              <a:rPr lang="en-AU" sz="2200" dirty="0">
                <a:solidFill>
                  <a:schemeClr val="tx2"/>
                </a:solidFill>
              </a:rPr>
              <a:t>(SIA)</a:t>
            </a:r>
          </a:p>
          <a:p>
            <a:pPr>
              <a:lnSpc>
                <a:spcPct val="120000"/>
              </a:lnSpc>
            </a:pPr>
            <a:endParaRPr lang="en-AU" sz="2200" dirty="0">
              <a:solidFill>
                <a:schemeClr val="tx2"/>
              </a:solidFill>
            </a:endParaRPr>
          </a:p>
          <a:p>
            <a:pPr>
              <a:lnSpc>
                <a:spcPct val="120000"/>
              </a:lnSpc>
            </a:pPr>
            <a:r>
              <a:rPr lang="en-AU" sz="2200" dirty="0">
                <a:solidFill>
                  <a:schemeClr val="tx2"/>
                </a:solidFill>
              </a:rPr>
              <a:t>Globally, 86% of staffing revenue was </a:t>
            </a:r>
            <a:r>
              <a:rPr lang="en-AU" sz="2200" dirty="0">
                <a:solidFill>
                  <a:schemeClr val="accent2"/>
                </a:solidFill>
              </a:rPr>
              <a:t>comprised of temporary staffing </a:t>
            </a:r>
            <a:r>
              <a:rPr lang="en-AU" sz="2200" dirty="0">
                <a:solidFill>
                  <a:schemeClr val="tx2"/>
                </a:solidFill>
              </a:rPr>
              <a:t>and the remainder by place &amp; search</a:t>
            </a:r>
          </a:p>
          <a:p>
            <a:endParaRPr lang="en-US" dirty="0"/>
          </a:p>
          <a:p>
            <a:endParaRPr lang="en-US" dirty="0"/>
          </a:p>
        </p:txBody>
      </p:sp>
      <p:sp>
        <p:nvSpPr>
          <p:cNvPr id="4" name="Footer Placeholder 3">
            <a:extLst>
              <a:ext uri="{FF2B5EF4-FFF2-40B4-BE49-F238E27FC236}">
                <a16:creationId xmlns:a16="http://schemas.microsoft.com/office/drawing/2014/main" id="{269080D0-6B09-A647-9140-950CFC3AA8F3}"/>
              </a:ext>
            </a:extLst>
          </p:cNvPr>
          <p:cNvSpPr>
            <a:spLocks noGrp="1"/>
          </p:cNvSpPr>
          <p:nvPr>
            <p:ph type="ftr" sz="quarter" idx="10"/>
          </p:nvPr>
        </p:nvSpPr>
        <p:spPr/>
        <p:txBody>
          <a:bodyPr/>
          <a:lstStyle/>
          <a:p>
            <a:r>
              <a:rPr lang="en-AU" dirty="0"/>
              <a:t>The Savage Recruitment Academy.  REC August 2022</a:t>
            </a:r>
          </a:p>
        </p:txBody>
      </p:sp>
    </p:spTree>
    <p:extLst>
      <p:ext uri="{BB962C8B-B14F-4D97-AF65-F5344CB8AC3E}">
        <p14:creationId xmlns:p14="http://schemas.microsoft.com/office/powerpoint/2010/main" val="26332250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77AD0-F4F6-E243-891D-4937E09F600D}"/>
              </a:ext>
            </a:extLst>
          </p:cNvPr>
          <p:cNvSpPr>
            <a:spLocks noGrp="1"/>
          </p:cNvSpPr>
          <p:nvPr>
            <p:ph type="title"/>
          </p:nvPr>
        </p:nvSpPr>
        <p:spPr/>
        <p:txBody>
          <a:bodyPr/>
          <a:lstStyle/>
          <a:p>
            <a:r>
              <a:rPr lang="en-US" dirty="0"/>
              <a:t>Leaders must invest in themselves</a:t>
            </a:r>
          </a:p>
        </p:txBody>
      </p:sp>
      <p:sp>
        <p:nvSpPr>
          <p:cNvPr id="3" name="Content Placeholder 2">
            <a:extLst>
              <a:ext uri="{FF2B5EF4-FFF2-40B4-BE49-F238E27FC236}">
                <a16:creationId xmlns:a16="http://schemas.microsoft.com/office/drawing/2014/main" id="{57CF4A26-9116-5544-BC30-0AEB586E920F}"/>
              </a:ext>
            </a:extLst>
          </p:cNvPr>
          <p:cNvSpPr>
            <a:spLocks noGrp="1"/>
          </p:cNvSpPr>
          <p:nvPr>
            <p:ph idx="1"/>
          </p:nvPr>
        </p:nvSpPr>
        <p:spPr>
          <a:xfrm>
            <a:off x="795600" y="1244584"/>
            <a:ext cx="7892321" cy="4531485"/>
          </a:xfrm>
        </p:spPr>
        <p:txBody>
          <a:bodyPr/>
          <a:lstStyle/>
          <a:p>
            <a:r>
              <a:rPr lang="en-US" dirty="0"/>
              <a:t>Be honest about your abilities</a:t>
            </a:r>
          </a:p>
          <a:p>
            <a:r>
              <a:rPr lang="en-US" dirty="0"/>
              <a:t>Do a skills analysis</a:t>
            </a:r>
          </a:p>
          <a:p>
            <a:r>
              <a:rPr lang="en-US" dirty="0"/>
              <a:t>Do peer reviews</a:t>
            </a:r>
          </a:p>
          <a:p>
            <a:r>
              <a:rPr lang="en-US" dirty="0"/>
              <a:t>Join a networking group</a:t>
            </a:r>
          </a:p>
          <a:p>
            <a:r>
              <a:rPr lang="en-US" dirty="0"/>
              <a:t>Form an Advisory Board</a:t>
            </a:r>
          </a:p>
          <a:p>
            <a:r>
              <a:rPr lang="en-US" dirty="0"/>
              <a:t>Get a mentor</a:t>
            </a:r>
          </a:p>
          <a:p>
            <a:r>
              <a:rPr lang="en-US" dirty="0"/>
              <a:t>Contribute to REC</a:t>
            </a:r>
          </a:p>
          <a:p>
            <a:r>
              <a:rPr lang="en-US" dirty="0"/>
              <a:t>Take a nano-degree</a:t>
            </a:r>
          </a:p>
          <a:p>
            <a:r>
              <a:rPr lang="en-US" dirty="0"/>
              <a:t>Get a reverse mentor</a:t>
            </a:r>
          </a:p>
          <a:p>
            <a:endParaRPr lang="en-US" dirty="0"/>
          </a:p>
        </p:txBody>
      </p:sp>
      <p:sp>
        <p:nvSpPr>
          <p:cNvPr id="4" name="Footer Placeholder 3">
            <a:extLst>
              <a:ext uri="{FF2B5EF4-FFF2-40B4-BE49-F238E27FC236}">
                <a16:creationId xmlns:a16="http://schemas.microsoft.com/office/drawing/2014/main" id="{221EB5B4-E848-2344-9027-5AE19EFB1C0B}"/>
              </a:ext>
            </a:extLst>
          </p:cNvPr>
          <p:cNvSpPr>
            <a:spLocks noGrp="1"/>
          </p:cNvSpPr>
          <p:nvPr>
            <p:ph type="ftr" sz="quarter" idx="10"/>
          </p:nvPr>
        </p:nvSpPr>
        <p:spPr/>
        <p:txBody>
          <a:bodyPr/>
          <a:lstStyle/>
          <a:p>
            <a:r>
              <a:rPr lang="en-AU" dirty="0"/>
              <a:t>The Savage Recruitment Academy.  REC August 2022</a:t>
            </a:r>
          </a:p>
        </p:txBody>
      </p:sp>
    </p:spTree>
    <p:extLst>
      <p:ext uri="{BB962C8B-B14F-4D97-AF65-F5344CB8AC3E}">
        <p14:creationId xmlns:p14="http://schemas.microsoft.com/office/powerpoint/2010/main" val="20900110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8361" y="1592796"/>
            <a:ext cx="6051981" cy="2808312"/>
          </a:xfrm>
        </p:spPr>
        <p:txBody>
          <a:bodyPr>
            <a:noAutofit/>
          </a:bodyPr>
          <a:lstStyle/>
          <a:p>
            <a:r>
              <a:rPr lang="en-AU" sz="2700" dirty="0">
                <a:solidFill>
                  <a:srgbClr val="EA8B2B"/>
                </a:solidFill>
              </a:rPr>
              <a:t>‘Manager’ </a:t>
            </a:r>
            <a:r>
              <a:rPr lang="en-AU" sz="2700" dirty="0"/>
              <a:t>is what you may have on your business card.</a:t>
            </a:r>
            <a:br>
              <a:rPr lang="en-AU" sz="2700" dirty="0"/>
            </a:br>
            <a:br>
              <a:rPr lang="en-AU" sz="2700" dirty="0"/>
            </a:br>
            <a:br>
              <a:rPr lang="en-AU" sz="2700" dirty="0"/>
            </a:br>
            <a:r>
              <a:rPr lang="en-AU" sz="2700" dirty="0"/>
              <a:t> </a:t>
            </a:r>
            <a:r>
              <a:rPr lang="en-AU" sz="2700" dirty="0">
                <a:solidFill>
                  <a:srgbClr val="EA8B2B"/>
                </a:solidFill>
              </a:rPr>
              <a:t>‘Leadership’ </a:t>
            </a:r>
            <a:r>
              <a:rPr lang="en-AU" sz="2700" dirty="0"/>
              <a:t>is how you </a:t>
            </a:r>
            <a:r>
              <a:rPr lang="en-AU" sz="2700" i="1" dirty="0">
                <a:solidFill>
                  <a:schemeClr val="accent2"/>
                </a:solidFill>
              </a:rPr>
              <a:t>influence</a:t>
            </a:r>
            <a:r>
              <a:rPr lang="en-AU" sz="2700" dirty="0"/>
              <a:t> attitude and behaviour.</a:t>
            </a:r>
          </a:p>
        </p:txBody>
      </p:sp>
      <p:sp>
        <p:nvSpPr>
          <p:cNvPr id="3" name="Footer Placeholder 2">
            <a:extLst>
              <a:ext uri="{FF2B5EF4-FFF2-40B4-BE49-F238E27FC236}">
                <a16:creationId xmlns:a16="http://schemas.microsoft.com/office/drawing/2014/main" id="{175E7993-D211-AE52-2063-BE2206C990C5}"/>
              </a:ext>
            </a:extLst>
          </p:cNvPr>
          <p:cNvSpPr>
            <a:spLocks noGrp="1"/>
          </p:cNvSpPr>
          <p:nvPr>
            <p:ph type="ftr" sz="quarter" idx="10"/>
          </p:nvPr>
        </p:nvSpPr>
        <p:spPr/>
        <p:txBody>
          <a:bodyPr/>
          <a:lstStyle/>
          <a:p>
            <a:r>
              <a:rPr lang="en-AU" dirty="0"/>
              <a:t>The Savage Recruitment Academy.  REC August 2022</a:t>
            </a:r>
          </a:p>
        </p:txBody>
      </p:sp>
    </p:spTree>
    <p:extLst>
      <p:ext uri="{BB962C8B-B14F-4D97-AF65-F5344CB8AC3E}">
        <p14:creationId xmlns:p14="http://schemas.microsoft.com/office/powerpoint/2010/main" val="12911638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2" name="Rectangle 2"/>
          <p:cNvSpPr>
            <a:spLocks noGrp="1" noChangeArrowheads="1"/>
          </p:cNvSpPr>
          <p:nvPr>
            <p:ph type="title"/>
          </p:nvPr>
        </p:nvSpPr>
        <p:spPr/>
        <p:txBody>
          <a:bodyPr>
            <a:normAutofit/>
          </a:bodyPr>
          <a:lstStyle/>
          <a:p>
            <a:r>
              <a:rPr lang="en-AU" sz="3600" dirty="0"/>
              <a:t>Why would anyone </a:t>
            </a:r>
            <a:r>
              <a:rPr lang="en-AU" sz="3600" dirty="0">
                <a:solidFill>
                  <a:srgbClr val="EA8B2B"/>
                </a:solidFill>
              </a:rPr>
              <a:t>want</a:t>
            </a:r>
            <a:r>
              <a:rPr lang="en-AU" sz="3600" dirty="0"/>
              <a:t> </a:t>
            </a:r>
            <a:br>
              <a:rPr lang="en-AU" sz="3600" dirty="0"/>
            </a:br>
            <a:r>
              <a:rPr lang="en-AU" sz="3600" dirty="0"/>
              <a:t>to be</a:t>
            </a:r>
            <a:r>
              <a:rPr lang="en-AU" sz="3600" dirty="0">
                <a:solidFill>
                  <a:srgbClr val="EA8B2B"/>
                </a:solidFill>
              </a:rPr>
              <a:t> led </a:t>
            </a:r>
            <a:r>
              <a:rPr lang="en-AU" sz="3600" dirty="0"/>
              <a:t>by you?</a:t>
            </a:r>
          </a:p>
        </p:txBody>
      </p:sp>
      <p:sp>
        <p:nvSpPr>
          <p:cNvPr id="2" name="Footer Placeholder 1">
            <a:extLst>
              <a:ext uri="{FF2B5EF4-FFF2-40B4-BE49-F238E27FC236}">
                <a16:creationId xmlns:a16="http://schemas.microsoft.com/office/drawing/2014/main" id="{CEBDFC30-5895-AFF6-AFF9-C3EE09450D44}"/>
              </a:ext>
            </a:extLst>
          </p:cNvPr>
          <p:cNvSpPr>
            <a:spLocks noGrp="1"/>
          </p:cNvSpPr>
          <p:nvPr>
            <p:ph type="ftr" sz="quarter" idx="10"/>
          </p:nvPr>
        </p:nvSpPr>
        <p:spPr/>
        <p:txBody>
          <a:bodyPr/>
          <a:lstStyle/>
          <a:p>
            <a:r>
              <a:rPr lang="en-AU" dirty="0"/>
              <a:t>The Savage Recruitment Academy.  REC August 2022</a:t>
            </a:r>
          </a:p>
        </p:txBody>
      </p:sp>
    </p:spTree>
    <p:extLst>
      <p:ext uri="{BB962C8B-B14F-4D97-AF65-F5344CB8AC3E}">
        <p14:creationId xmlns:p14="http://schemas.microsoft.com/office/powerpoint/2010/main" val="11088617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9563" y="1754814"/>
            <a:ext cx="7610424" cy="2322258"/>
          </a:xfrm>
        </p:spPr>
        <p:txBody>
          <a:bodyPr>
            <a:noAutofit/>
          </a:bodyPr>
          <a:lstStyle/>
          <a:p>
            <a:r>
              <a:rPr lang="en-AU" dirty="0"/>
              <a:t>The people we are inclined to listen to, and to follow, are the ones;</a:t>
            </a:r>
            <a:br>
              <a:rPr lang="en-AU" dirty="0"/>
            </a:br>
            <a:br>
              <a:rPr lang="en-AU" dirty="0"/>
            </a:br>
            <a:r>
              <a:rPr lang="en-AU" dirty="0"/>
              <a:t> That </a:t>
            </a:r>
            <a:r>
              <a:rPr lang="en-AU" dirty="0">
                <a:solidFill>
                  <a:srgbClr val="EA8B2B"/>
                </a:solidFill>
              </a:rPr>
              <a:t>care</a:t>
            </a:r>
            <a:br>
              <a:rPr lang="en-AU" dirty="0">
                <a:solidFill>
                  <a:srgbClr val="EA8B2B"/>
                </a:solidFill>
              </a:rPr>
            </a:br>
            <a:br>
              <a:rPr lang="en-AU" dirty="0">
                <a:solidFill>
                  <a:srgbClr val="EA8B2B"/>
                </a:solidFill>
              </a:rPr>
            </a:br>
            <a:r>
              <a:rPr lang="en-AU" dirty="0"/>
              <a:t> And who made a</a:t>
            </a:r>
            <a:r>
              <a:rPr lang="en-AU" dirty="0">
                <a:solidFill>
                  <a:srgbClr val="EA8B2B"/>
                </a:solidFill>
              </a:rPr>
              <a:t> difference</a:t>
            </a:r>
            <a:r>
              <a:rPr lang="en-AU" dirty="0"/>
              <a:t> in your life</a:t>
            </a:r>
          </a:p>
        </p:txBody>
      </p:sp>
      <p:sp>
        <p:nvSpPr>
          <p:cNvPr id="2" name="Footer Placeholder 1">
            <a:extLst>
              <a:ext uri="{FF2B5EF4-FFF2-40B4-BE49-F238E27FC236}">
                <a16:creationId xmlns:a16="http://schemas.microsoft.com/office/drawing/2014/main" id="{21B0A307-7E75-31AC-7811-7C54DB8329F0}"/>
              </a:ext>
            </a:extLst>
          </p:cNvPr>
          <p:cNvSpPr>
            <a:spLocks noGrp="1"/>
          </p:cNvSpPr>
          <p:nvPr>
            <p:ph type="ftr" sz="quarter" idx="10"/>
          </p:nvPr>
        </p:nvSpPr>
        <p:spPr/>
        <p:txBody>
          <a:bodyPr/>
          <a:lstStyle/>
          <a:p>
            <a:r>
              <a:rPr lang="en-AU" dirty="0"/>
              <a:t>The Savage Recruitment Academy.  REC August 2022</a:t>
            </a:r>
          </a:p>
        </p:txBody>
      </p:sp>
    </p:spTree>
    <p:extLst>
      <p:ext uri="{BB962C8B-B14F-4D97-AF65-F5344CB8AC3E}">
        <p14:creationId xmlns:p14="http://schemas.microsoft.com/office/powerpoint/2010/main" val="9967925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0370" y="2186862"/>
            <a:ext cx="5562618" cy="1944216"/>
          </a:xfrm>
        </p:spPr>
        <p:txBody>
          <a:bodyPr>
            <a:noAutofit/>
          </a:bodyPr>
          <a:lstStyle/>
          <a:p>
            <a:r>
              <a:rPr lang="en-AU" sz="3600" dirty="0"/>
              <a:t>Leadership </a:t>
            </a:r>
            <a:r>
              <a:rPr lang="en-AU" sz="3600" dirty="0">
                <a:solidFill>
                  <a:srgbClr val="EA8B2B"/>
                </a:solidFill>
              </a:rPr>
              <a:t>can be learned</a:t>
            </a:r>
            <a:r>
              <a:rPr lang="en-AU" sz="3600" dirty="0"/>
              <a:t>.</a:t>
            </a:r>
            <a:br>
              <a:rPr lang="en-AU" sz="3600" dirty="0"/>
            </a:br>
            <a:br>
              <a:rPr lang="en-AU" sz="3600" dirty="0"/>
            </a:br>
            <a:r>
              <a:rPr lang="en-AU" sz="3600" dirty="0"/>
              <a:t> It </a:t>
            </a:r>
            <a:r>
              <a:rPr lang="en-AU" sz="3600" dirty="0">
                <a:solidFill>
                  <a:schemeClr val="accent2"/>
                </a:solidFill>
              </a:rPr>
              <a:t>can</a:t>
            </a:r>
            <a:r>
              <a:rPr lang="en-AU" sz="3600" dirty="0"/>
              <a:t> be improved.</a:t>
            </a:r>
            <a:br>
              <a:rPr lang="en-AU" sz="3600" dirty="0"/>
            </a:br>
            <a:br>
              <a:rPr lang="en-AU" sz="3600" dirty="0"/>
            </a:br>
            <a:r>
              <a:rPr lang="en-AU" sz="3600" dirty="0"/>
              <a:t>And, it is </a:t>
            </a:r>
            <a:r>
              <a:rPr lang="en-AU" sz="3600" dirty="0">
                <a:solidFill>
                  <a:schemeClr val="accent2"/>
                </a:solidFill>
              </a:rPr>
              <a:t>your</a:t>
            </a:r>
            <a:r>
              <a:rPr lang="en-AU" sz="3600" dirty="0"/>
              <a:t> responsibility</a:t>
            </a:r>
          </a:p>
        </p:txBody>
      </p:sp>
      <p:sp>
        <p:nvSpPr>
          <p:cNvPr id="3" name="Footer Placeholder 2">
            <a:extLst>
              <a:ext uri="{FF2B5EF4-FFF2-40B4-BE49-F238E27FC236}">
                <a16:creationId xmlns:a16="http://schemas.microsoft.com/office/drawing/2014/main" id="{4FB8B469-0318-4B70-C6BB-79DB14B41406}"/>
              </a:ext>
            </a:extLst>
          </p:cNvPr>
          <p:cNvSpPr>
            <a:spLocks noGrp="1"/>
          </p:cNvSpPr>
          <p:nvPr>
            <p:ph type="ftr" sz="quarter" idx="10"/>
          </p:nvPr>
        </p:nvSpPr>
        <p:spPr/>
        <p:txBody>
          <a:bodyPr/>
          <a:lstStyle/>
          <a:p>
            <a:r>
              <a:rPr lang="en-AU" dirty="0"/>
              <a:t>The Savage Recruitment Academy.  REC August 2022</a:t>
            </a:r>
          </a:p>
        </p:txBody>
      </p:sp>
    </p:spTree>
    <p:extLst>
      <p:ext uri="{BB962C8B-B14F-4D97-AF65-F5344CB8AC3E}">
        <p14:creationId xmlns:p14="http://schemas.microsoft.com/office/powerpoint/2010/main" val="8327669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7574" y="260648"/>
            <a:ext cx="7830870" cy="1304196"/>
          </a:xfrm>
        </p:spPr>
        <p:txBody>
          <a:bodyPr>
            <a:noAutofit/>
          </a:bodyPr>
          <a:lstStyle/>
          <a:p>
            <a:r>
              <a:rPr lang="en-AU" sz="2400" dirty="0"/>
              <a:t>The Savage Seven ‘C’s of Billing Manager Leadership</a:t>
            </a:r>
          </a:p>
        </p:txBody>
      </p:sp>
      <p:graphicFrame>
        <p:nvGraphicFramePr>
          <p:cNvPr id="5" name="Diagram 4"/>
          <p:cNvGraphicFramePr/>
          <p:nvPr>
            <p:extLst>
              <p:ext uri="{D42A27DB-BD31-4B8C-83A1-F6EECF244321}">
                <p14:modId xmlns:p14="http://schemas.microsoft.com/office/powerpoint/2010/main" val="53327408"/>
              </p:ext>
            </p:extLst>
          </p:nvPr>
        </p:nvGraphicFramePr>
        <p:xfrm>
          <a:off x="179512" y="1013382"/>
          <a:ext cx="8964488" cy="48312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a:extLst>
              <a:ext uri="{FF2B5EF4-FFF2-40B4-BE49-F238E27FC236}">
                <a16:creationId xmlns:a16="http://schemas.microsoft.com/office/drawing/2014/main" id="{CB45B090-6114-0E48-9694-F50707E11BAE}"/>
              </a:ext>
            </a:extLst>
          </p:cNvPr>
          <p:cNvSpPr>
            <a:spLocks noGrp="1"/>
          </p:cNvSpPr>
          <p:nvPr>
            <p:ph type="ftr" sz="quarter" idx="12"/>
          </p:nvPr>
        </p:nvSpPr>
        <p:spPr>
          <a:xfrm>
            <a:off x="1099599" y="5949280"/>
            <a:ext cx="6528000" cy="648072"/>
          </a:xfrm>
          <a:prstGeom prst="rect">
            <a:avLst/>
          </a:prstGeom>
        </p:spPr>
        <p:txBody>
          <a:bodyPr vert="horz" lIns="0" tIns="0" rIns="0" bIns="0" rtlCol="0" anchor="b" anchorCtr="0"/>
          <a:lstStyle>
            <a:defPPr>
              <a:defRPr lang="en-US"/>
            </a:defPPr>
            <a:lvl1pPr marL="0" algn="l" defTabSz="914400" rtl="0" eaLnBrk="1" latinLnBrk="0" hangingPunct="1">
              <a:defRPr sz="1400" kern="1200">
                <a:solidFill>
                  <a:schemeClr val="bg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The Savage Recruitment Academy.  REC August 2022</a:t>
            </a:r>
            <a:endParaRPr lang="en-AU" dirty="0"/>
          </a:p>
        </p:txBody>
      </p:sp>
    </p:spTree>
    <p:extLst>
      <p:ext uri="{BB962C8B-B14F-4D97-AF65-F5344CB8AC3E}">
        <p14:creationId xmlns:p14="http://schemas.microsoft.com/office/powerpoint/2010/main" val="40589659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A1D95-E273-EA7E-9F5E-4024838A29BC}"/>
              </a:ext>
            </a:extLst>
          </p:cNvPr>
          <p:cNvSpPr>
            <a:spLocks noGrp="1"/>
          </p:cNvSpPr>
          <p:nvPr>
            <p:ph type="title"/>
          </p:nvPr>
        </p:nvSpPr>
        <p:spPr/>
        <p:txBody>
          <a:bodyPr/>
          <a:lstStyle/>
          <a:p>
            <a:r>
              <a:rPr lang="en-AU" dirty="0"/>
              <a:t>Culture and ethos drives growth</a:t>
            </a:r>
          </a:p>
        </p:txBody>
      </p:sp>
      <p:sp>
        <p:nvSpPr>
          <p:cNvPr id="3" name="Content Placeholder 2">
            <a:extLst>
              <a:ext uri="{FF2B5EF4-FFF2-40B4-BE49-F238E27FC236}">
                <a16:creationId xmlns:a16="http://schemas.microsoft.com/office/drawing/2014/main" id="{5E7954E1-AB7E-B88E-0AD1-58E798BC98EC}"/>
              </a:ext>
            </a:extLst>
          </p:cNvPr>
          <p:cNvSpPr>
            <a:spLocks noGrp="1"/>
          </p:cNvSpPr>
          <p:nvPr>
            <p:ph idx="1"/>
          </p:nvPr>
        </p:nvSpPr>
        <p:spPr/>
        <p:txBody>
          <a:bodyPr/>
          <a:lstStyle/>
          <a:p>
            <a:r>
              <a:rPr lang="en-AU" dirty="0"/>
              <a:t>Empathy and accountability</a:t>
            </a:r>
          </a:p>
          <a:p>
            <a:r>
              <a:rPr lang="en-AU" dirty="0"/>
              <a:t>Coaching drives retention</a:t>
            </a:r>
          </a:p>
          <a:p>
            <a:r>
              <a:rPr lang="en-AU" dirty="0"/>
              <a:t>‘Recruiter burnout’ means ‘</a:t>
            </a:r>
            <a:r>
              <a:rPr lang="en-AU" i="1" dirty="0"/>
              <a:t>I can’t stand relentless failure</a:t>
            </a:r>
            <a:r>
              <a:rPr lang="en-AU" dirty="0"/>
              <a:t>’</a:t>
            </a:r>
          </a:p>
          <a:p>
            <a:r>
              <a:rPr lang="en-AU" dirty="0"/>
              <a:t>Must have a ‘NDP’! And act on it</a:t>
            </a:r>
          </a:p>
          <a:p>
            <a:r>
              <a:rPr lang="en-AU" dirty="0"/>
              <a:t>Transparency and authenticity wins</a:t>
            </a:r>
          </a:p>
          <a:p>
            <a:endParaRPr lang="en-AU" dirty="0"/>
          </a:p>
        </p:txBody>
      </p:sp>
      <p:sp>
        <p:nvSpPr>
          <p:cNvPr id="4" name="Footer Placeholder 3">
            <a:extLst>
              <a:ext uri="{FF2B5EF4-FFF2-40B4-BE49-F238E27FC236}">
                <a16:creationId xmlns:a16="http://schemas.microsoft.com/office/drawing/2014/main" id="{90716E01-E703-B557-29F0-688882E9D1FF}"/>
              </a:ext>
            </a:extLst>
          </p:cNvPr>
          <p:cNvSpPr>
            <a:spLocks noGrp="1"/>
          </p:cNvSpPr>
          <p:nvPr>
            <p:ph type="ftr" sz="quarter" idx="10"/>
          </p:nvPr>
        </p:nvSpPr>
        <p:spPr/>
        <p:txBody>
          <a:bodyPr/>
          <a:lstStyle/>
          <a:p>
            <a:r>
              <a:rPr lang="en-AU" dirty="0"/>
              <a:t>The Savage Recruitment Academy.  REC August 2022</a:t>
            </a:r>
          </a:p>
        </p:txBody>
      </p:sp>
    </p:spTree>
    <p:extLst>
      <p:ext uri="{BB962C8B-B14F-4D97-AF65-F5344CB8AC3E}">
        <p14:creationId xmlns:p14="http://schemas.microsoft.com/office/powerpoint/2010/main" val="5563612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8" name="Rectangle 2"/>
          <p:cNvSpPr>
            <a:spLocks noGrp="1" noChangeArrowheads="1"/>
          </p:cNvSpPr>
          <p:nvPr>
            <p:ph type="title"/>
          </p:nvPr>
        </p:nvSpPr>
        <p:spPr/>
        <p:txBody>
          <a:bodyPr>
            <a:normAutofit/>
          </a:bodyPr>
          <a:lstStyle/>
          <a:p>
            <a:r>
              <a:rPr lang="en-AU" sz="3600" dirty="0"/>
              <a:t>Leadership is </a:t>
            </a:r>
            <a:r>
              <a:rPr lang="en-AU" sz="3600" dirty="0">
                <a:solidFill>
                  <a:srgbClr val="EA8B2B"/>
                </a:solidFill>
              </a:rPr>
              <a:t>action</a:t>
            </a:r>
            <a:r>
              <a:rPr lang="en-AU" sz="3600" dirty="0"/>
              <a:t>!</a:t>
            </a:r>
          </a:p>
        </p:txBody>
      </p:sp>
      <p:sp>
        <p:nvSpPr>
          <p:cNvPr id="2" name="Footer Placeholder 1">
            <a:extLst>
              <a:ext uri="{FF2B5EF4-FFF2-40B4-BE49-F238E27FC236}">
                <a16:creationId xmlns:a16="http://schemas.microsoft.com/office/drawing/2014/main" id="{82E23A96-40EC-FDF0-9FCA-9242A8871FB7}"/>
              </a:ext>
            </a:extLst>
          </p:cNvPr>
          <p:cNvSpPr>
            <a:spLocks noGrp="1"/>
          </p:cNvSpPr>
          <p:nvPr>
            <p:ph type="ftr" sz="quarter" idx="10"/>
          </p:nvPr>
        </p:nvSpPr>
        <p:spPr/>
        <p:txBody>
          <a:bodyPr/>
          <a:lstStyle/>
          <a:p>
            <a:r>
              <a:rPr lang="en-AU" dirty="0"/>
              <a:t>The Savage Recruitment Academy.  REC August 2022</a:t>
            </a:r>
          </a:p>
        </p:txBody>
      </p:sp>
    </p:spTree>
    <p:extLst>
      <p:ext uri="{BB962C8B-B14F-4D97-AF65-F5344CB8AC3E}">
        <p14:creationId xmlns:p14="http://schemas.microsoft.com/office/powerpoint/2010/main" val="27849635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ctrTitle"/>
          </p:nvPr>
        </p:nvSpPr>
        <p:spPr>
          <a:xfrm>
            <a:off x="683568" y="2852936"/>
            <a:ext cx="7940543" cy="698676"/>
          </a:xfrm>
        </p:spPr>
        <p:txBody>
          <a:bodyPr>
            <a:noAutofit/>
          </a:bodyPr>
          <a:lstStyle/>
          <a:p>
            <a:br>
              <a:rPr lang="en-US" sz="2800" dirty="0"/>
            </a:br>
            <a:r>
              <a:rPr lang="en-US" sz="3200" dirty="0"/>
              <a:t>The power of planning</a:t>
            </a:r>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368201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51BE7-2977-1C42-93CA-35CD8B75FB7E}"/>
              </a:ext>
            </a:extLst>
          </p:cNvPr>
          <p:cNvSpPr>
            <a:spLocks noGrp="1"/>
          </p:cNvSpPr>
          <p:nvPr>
            <p:ph type="title"/>
          </p:nvPr>
        </p:nvSpPr>
        <p:spPr/>
        <p:txBody>
          <a:bodyPr/>
          <a:lstStyle/>
          <a:p>
            <a:r>
              <a:rPr lang="en-US" dirty="0"/>
              <a:t>Understand the power</a:t>
            </a:r>
            <a:r>
              <a:rPr lang="en-US" dirty="0">
                <a:solidFill>
                  <a:schemeClr val="accent2"/>
                </a:solidFill>
              </a:rPr>
              <a:t> of planning</a:t>
            </a:r>
            <a:endParaRPr lang="en-US" dirty="0"/>
          </a:p>
        </p:txBody>
      </p:sp>
      <p:sp>
        <p:nvSpPr>
          <p:cNvPr id="3" name="Content Placeholder 2">
            <a:extLst>
              <a:ext uri="{FF2B5EF4-FFF2-40B4-BE49-F238E27FC236}">
                <a16:creationId xmlns:a16="http://schemas.microsoft.com/office/drawing/2014/main" id="{4DF37ADC-0D6E-0B4D-A962-6EF293B41689}"/>
              </a:ext>
            </a:extLst>
          </p:cNvPr>
          <p:cNvSpPr>
            <a:spLocks noGrp="1"/>
          </p:cNvSpPr>
          <p:nvPr>
            <p:ph idx="1"/>
          </p:nvPr>
        </p:nvSpPr>
        <p:spPr/>
        <p:txBody>
          <a:bodyPr/>
          <a:lstStyle/>
          <a:p>
            <a:r>
              <a:rPr lang="en-AU" dirty="0">
                <a:solidFill>
                  <a:schemeClr val="accent2"/>
                </a:solidFill>
              </a:rPr>
              <a:t>Biggest mistake </a:t>
            </a:r>
            <a:r>
              <a:rPr lang="en-AU" dirty="0"/>
              <a:t>for most owners.</a:t>
            </a:r>
          </a:p>
          <a:p>
            <a:r>
              <a:rPr lang="en-AU" i="1" dirty="0"/>
              <a:t> “Work hard, but no plan’. </a:t>
            </a:r>
          </a:p>
          <a:p>
            <a:r>
              <a:rPr lang="en-AU" dirty="0"/>
              <a:t>Planning builds </a:t>
            </a:r>
            <a:r>
              <a:rPr lang="en-AU" dirty="0">
                <a:solidFill>
                  <a:schemeClr val="accent2"/>
                </a:solidFill>
              </a:rPr>
              <a:t>hunger and resolve</a:t>
            </a:r>
            <a:r>
              <a:rPr lang="en-AU" dirty="0"/>
              <a:t>.</a:t>
            </a:r>
          </a:p>
          <a:p>
            <a:r>
              <a:rPr lang="en-AU" dirty="0"/>
              <a:t>It brings </a:t>
            </a:r>
            <a:r>
              <a:rPr lang="en-AU" dirty="0">
                <a:solidFill>
                  <a:schemeClr val="accent2"/>
                </a:solidFill>
              </a:rPr>
              <a:t>clarity </a:t>
            </a:r>
            <a:r>
              <a:rPr lang="en-AU" dirty="0"/>
              <a:t>to outcomes sought, decisions faced, and progress made. </a:t>
            </a:r>
          </a:p>
          <a:p>
            <a:r>
              <a:rPr lang="en-AU" dirty="0"/>
              <a:t>Keeps you </a:t>
            </a:r>
            <a:r>
              <a:rPr lang="en-AU" dirty="0">
                <a:solidFill>
                  <a:schemeClr val="accent2"/>
                </a:solidFill>
              </a:rPr>
              <a:t>accountable</a:t>
            </a:r>
          </a:p>
          <a:p>
            <a:r>
              <a:rPr lang="en-AU" dirty="0"/>
              <a:t>Plan </a:t>
            </a:r>
            <a:r>
              <a:rPr lang="en-AU" dirty="0">
                <a:solidFill>
                  <a:schemeClr val="accent2"/>
                </a:solidFill>
              </a:rPr>
              <a:t>every plank </a:t>
            </a:r>
            <a:r>
              <a:rPr lang="en-AU" dirty="0"/>
              <a:t>of business success. </a:t>
            </a:r>
          </a:p>
          <a:p>
            <a:r>
              <a:rPr lang="en-AU" dirty="0"/>
              <a:t>Client acquisition, candidate sourcing, technology, people, quality, marketing, performance.</a:t>
            </a:r>
          </a:p>
          <a:p>
            <a:endParaRPr lang="en-AU" dirty="0"/>
          </a:p>
          <a:p>
            <a:endParaRPr lang="en-US" dirty="0"/>
          </a:p>
        </p:txBody>
      </p:sp>
      <p:sp>
        <p:nvSpPr>
          <p:cNvPr id="4" name="Footer Placeholder 3">
            <a:extLst>
              <a:ext uri="{FF2B5EF4-FFF2-40B4-BE49-F238E27FC236}">
                <a16:creationId xmlns:a16="http://schemas.microsoft.com/office/drawing/2014/main" id="{C8F06004-3BBF-AC45-83D0-2D89F3248CD7}"/>
              </a:ext>
            </a:extLst>
          </p:cNvPr>
          <p:cNvSpPr>
            <a:spLocks noGrp="1"/>
          </p:cNvSpPr>
          <p:nvPr>
            <p:ph type="ftr" sz="quarter" idx="10"/>
          </p:nvPr>
        </p:nvSpPr>
        <p:spPr/>
        <p:txBody>
          <a:bodyPr/>
          <a:lstStyle/>
          <a:p>
            <a:r>
              <a:rPr lang="en-AU" dirty="0"/>
              <a:t>The Savage Recruitment Academy.  REC August 2022</a:t>
            </a:r>
          </a:p>
        </p:txBody>
      </p:sp>
    </p:spTree>
    <p:extLst>
      <p:ext uri="{BB962C8B-B14F-4D97-AF65-F5344CB8AC3E}">
        <p14:creationId xmlns:p14="http://schemas.microsoft.com/office/powerpoint/2010/main" val="2407335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C3BF4-B41A-F913-2A35-92E01265CB05}"/>
              </a:ext>
            </a:extLst>
          </p:cNvPr>
          <p:cNvSpPr>
            <a:spLocks noGrp="1"/>
          </p:cNvSpPr>
          <p:nvPr>
            <p:ph type="title"/>
          </p:nvPr>
        </p:nvSpPr>
        <p:spPr>
          <a:xfrm>
            <a:off x="823160" y="1196752"/>
            <a:ext cx="7416824" cy="3096344"/>
          </a:xfrm>
        </p:spPr>
        <p:txBody>
          <a:bodyPr>
            <a:normAutofit fontScale="90000"/>
          </a:bodyPr>
          <a:lstStyle/>
          <a:p>
            <a:r>
              <a:rPr lang="en-US" sz="4000" dirty="0"/>
              <a:t>You, and your company, have never had a better </a:t>
            </a:r>
            <a:r>
              <a:rPr lang="en-US" sz="4000" dirty="0">
                <a:solidFill>
                  <a:schemeClr val="accent2"/>
                </a:solidFill>
              </a:rPr>
              <a:t>opportunity to thrive!</a:t>
            </a:r>
            <a:br>
              <a:rPr lang="en-US" sz="3600" dirty="0"/>
            </a:br>
            <a:br>
              <a:rPr lang="en-US" sz="3600" dirty="0"/>
            </a:br>
            <a:r>
              <a:rPr lang="en-US" sz="4000" dirty="0"/>
              <a:t>To re-invent, to pivot</a:t>
            </a:r>
            <a:r>
              <a:rPr lang="en-US" sz="3600" dirty="0">
                <a:solidFill>
                  <a:schemeClr val="accent1">
                    <a:lumMod val="50000"/>
                  </a:schemeClr>
                </a:solidFill>
              </a:rPr>
              <a:t>, </a:t>
            </a:r>
            <a:r>
              <a:rPr lang="en-US" sz="4000" dirty="0">
                <a:solidFill>
                  <a:schemeClr val="accent2"/>
                </a:solidFill>
              </a:rPr>
              <a:t>to grow </a:t>
            </a:r>
            <a:br>
              <a:rPr lang="en-US" sz="3600" dirty="0">
                <a:solidFill>
                  <a:srgbClr val="F96857"/>
                </a:solidFill>
              </a:rPr>
            </a:br>
            <a:r>
              <a:rPr lang="en-US" sz="4000" dirty="0"/>
              <a:t>and take </a:t>
            </a:r>
            <a:r>
              <a:rPr lang="en-US" sz="4000" dirty="0">
                <a:solidFill>
                  <a:schemeClr val="accent2"/>
                </a:solidFill>
              </a:rPr>
              <a:t>market share</a:t>
            </a:r>
            <a:r>
              <a:rPr lang="en-US" sz="4000" dirty="0"/>
              <a:t>.</a:t>
            </a:r>
            <a:br>
              <a:rPr lang="en-US" sz="3600" dirty="0">
                <a:solidFill>
                  <a:schemeClr val="accent1">
                    <a:lumMod val="50000"/>
                  </a:schemeClr>
                </a:solidFill>
              </a:rPr>
            </a:br>
            <a:br>
              <a:rPr lang="en-US" sz="3600" dirty="0">
                <a:solidFill>
                  <a:schemeClr val="accent1">
                    <a:lumMod val="50000"/>
                  </a:schemeClr>
                </a:solidFill>
              </a:rPr>
            </a:br>
            <a:r>
              <a:rPr lang="en-US" sz="4000" dirty="0"/>
              <a:t>It is a once in a lifetime </a:t>
            </a:r>
            <a:r>
              <a:rPr lang="en-US" sz="4000" dirty="0">
                <a:solidFill>
                  <a:schemeClr val="accent2"/>
                </a:solidFill>
              </a:rPr>
              <a:t>opportunity.</a:t>
            </a:r>
          </a:p>
        </p:txBody>
      </p:sp>
      <p:sp>
        <p:nvSpPr>
          <p:cNvPr id="3" name="Footer Placeholder 2">
            <a:extLst>
              <a:ext uri="{FF2B5EF4-FFF2-40B4-BE49-F238E27FC236}">
                <a16:creationId xmlns:a16="http://schemas.microsoft.com/office/drawing/2014/main" id="{A9D30C03-39ED-105A-5002-C51871F8730B}"/>
              </a:ext>
            </a:extLst>
          </p:cNvPr>
          <p:cNvSpPr>
            <a:spLocks noGrp="1"/>
          </p:cNvSpPr>
          <p:nvPr>
            <p:ph type="ftr" sz="quarter" idx="10"/>
          </p:nvPr>
        </p:nvSpPr>
        <p:spPr/>
        <p:txBody>
          <a:bodyPr/>
          <a:lstStyle/>
          <a:p>
            <a:r>
              <a:rPr lang="en-AU" dirty="0"/>
              <a:t>The Savage Recruitment Academy.  REC August 2022</a:t>
            </a:r>
          </a:p>
        </p:txBody>
      </p:sp>
    </p:spTree>
    <p:extLst>
      <p:ext uri="{BB962C8B-B14F-4D97-AF65-F5344CB8AC3E}">
        <p14:creationId xmlns:p14="http://schemas.microsoft.com/office/powerpoint/2010/main" val="30602789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F1E35-B58D-834F-BA07-DC1C3030B558}"/>
              </a:ext>
            </a:extLst>
          </p:cNvPr>
          <p:cNvSpPr>
            <a:spLocks noGrp="1"/>
          </p:cNvSpPr>
          <p:nvPr>
            <p:ph type="title"/>
          </p:nvPr>
        </p:nvSpPr>
        <p:spPr/>
        <p:txBody>
          <a:bodyPr>
            <a:normAutofit/>
          </a:bodyPr>
          <a:lstStyle/>
          <a:p>
            <a:r>
              <a:rPr lang="en-US" sz="3600" dirty="0"/>
              <a:t>An evolving </a:t>
            </a:r>
            <a:r>
              <a:rPr lang="en-US" sz="3600" dirty="0">
                <a:solidFill>
                  <a:schemeClr val="accent2"/>
                </a:solidFill>
              </a:rPr>
              <a:t>three-year vision </a:t>
            </a:r>
            <a:r>
              <a:rPr lang="en-US" sz="3600" dirty="0"/>
              <a:t>is important, but….</a:t>
            </a:r>
          </a:p>
        </p:txBody>
      </p:sp>
      <p:sp>
        <p:nvSpPr>
          <p:cNvPr id="3" name="Footer Placeholder 2">
            <a:extLst>
              <a:ext uri="{FF2B5EF4-FFF2-40B4-BE49-F238E27FC236}">
                <a16:creationId xmlns:a16="http://schemas.microsoft.com/office/drawing/2014/main" id="{629A5614-A8FC-B04C-8A21-AFE7B3D3248A}"/>
              </a:ext>
            </a:extLst>
          </p:cNvPr>
          <p:cNvSpPr>
            <a:spLocks noGrp="1"/>
          </p:cNvSpPr>
          <p:nvPr>
            <p:ph type="ftr" sz="quarter" idx="10"/>
          </p:nvPr>
        </p:nvSpPr>
        <p:spPr/>
        <p:txBody>
          <a:bodyPr/>
          <a:lstStyle/>
          <a:p>
            <a:r>
              <a:rPr lang="en-AU" dirty="0"/>
              <a:t>The Savage Recruitment Academy.  REC August 2022</a:t>
            </a:r>
          </a:p>
        </p:txBody>
      </p:sp>
    </p:spTree>
    <p:extLst>
      <p:ext uri="{BB962C8B-B14F-4D97-AF65-F5344CB8AC3E}">
        <p14:creationId xmlns:p14="http://schemas.microsoft.com/office/powerpoint/2010/main" val="35836029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8D56F-5C84-EC4B-8065-3F120DE876E8}"/>
              </a:ext>
            </a:extLst>
          </p:cNvPr>
          <p:cNvSpPr>
            <a:spLocks noGrp="1"/>
          </p:cNvSpPr>
          <p:nvPr>
            <p:ph type="title"/>
          </p:nvPr>
        </p:nvSpPr>
        <p:spPr/>
        <p:txBody>
          <a:bodyPr/>
          <a:lstStyle/>
          <a:p>
            <a:r>
              <a:rPr lang="en-US" dirty="0"/>
              <a:t>Set a </a:t>
            </a:r>
            <a:r>
              <a:rPr lang="en-US" dirty="0">
                <a:solidFill>
                  <a:schemeClr val="accent2"/>
                </a:solidFill>
              </a:rPr>
              <a:t>‘Christmas Day’ goal</a:t>
            </a:r>
            <a:endParaRPr lang="en-US" dirty="0"/>
          </a:p>
        </p:txBody>
      </p:sp>
      <p:sp>
        <p:nvSpPr>
          <p:cNvPr id="3" name="Content Placeholder 2">
            <a:extLst>
              <a:ext uri="{FF2B5EF4-FFF2-40B4-BE49-F238E27FC236}">
                <a16:creationId xmlns:a16="http://schemas.microsoft.com/office/drawing/2014/main" id="{B69C63C5-0E19-2546-817E-036AC506F2B9}"/>
              </a:ext>
            </a:extLst>
          </p:cNvPr>
          <p:cNvSpPr>
            <a:spLocks noGrp="1"/>
          </p:cNvSpPr>
          <p:nvPr>
            <p:ph idx="1"/>
          </p:nvPr>
        </p:nvSpPr>
        <p:spPr/>
        <p:txBody>
          <a:bodyPr/>
          <a:lstStyle/>
          <a:p>
            <a:r>
              <a:rPr lang="en-AU" dirty="0"/>
              <a:t>12 to 18 months. </a:t>
            </a:r>
          </a:p>
          <a:p>
            <a:r>
              <a:rPr lang="en-AU" dirty="0"/>
              <a:t>Nail the pathway.</a:t>
            </a:r>
          </a:p>
          <a:p>
            <a:r>
              <a:rPr lang="en-US" dirty="0"/>
              <a:t>Empirical, measurable achievements</a:t>
            </a:r>
            <a:endParaRPr lang="en-AU" dirty="0"/>
          </a:p>
          <a:p>
            <a:r>
              <a:rPr lang="en-AU" dirty="0"/>
              <a:t>What will we look like and how will we get there?</a:t>
            </a:r>
          </a:p>
          <a:p>
            <a:endParaRPr lang="en-US" dirty="0"/>
          </a:p>
        </p:txBody>
      </p:sp>
      <p:sp>
        <p:nvSpPr>
          <p:cNvPr id="4" name="Footer Placeholder 3">
            <a:extLst>
              <a:ext uri="{FF2B5EF4-FFF2-40B4-BE49-F238E27FC236}">
                <a16:creationId xmlns:a16="http://schemas.microsoft.com/office/drawing/2014/main" id="{699E73E9-922A-7D4E-A631-7BFD48993B33}"/>
              </a:ext>
            </a:extLst>
          </p:cNvPr>
          <p:cNvSpPr>
            <a:spLocks noGrp="1"/>
          </p:cNvSpPr>
          <p:nvPr>
            <p:ph type="ftr" sz="quarter" idx="10"/>
          </p:nvPr>
        </p:nvSpPr>
        <p:spPr/>
        <p:txBody>
          <a:bodyPr/>
          <a:lstStyle/>
          <a:p>
            <a:r>
              <a:rPr lang="en-AU" dirty="0"/>
              <a:t>The Savage Recruitment Academy.  REC August 2022</a:t>
            </a:r>
          </a:p>
        </p:txBody>
      </p:sp>
    </p:spTree>
    <p:extLst>
      <p:ext uri="{BB962C8B-B14F-4D97-AF65-F5344CB8AC3E}">
        <p14:creationId xmlns:p14="http://schemas.microsoft.com/office/powerpoint/2010/main" val="10383374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949FD-2C94-EE44-9536-41C247B40FEC}"/>
              </a:ext>
            </a:extLst>
          </p:cNvPr>
          <p:cNvSpPr>
            <a:spLocks noGrp="1"/>
          </p:cNvSpPr>
          <p:nvPr>
            <p:ph type="title"/>
          </p:nvPr>
        </p:nvSpPr>
        <p:spPr>
          <a:xfrm>
            <a:off x="795600" y="335119"/>
            <a:ext cx="7892320" cy="909465"/>
          </a:xfrm>
        </p:spPr>
        <p:txBody>
          <a:bodyPr/>
          <a:lstStyle/>
          <a:p>
            <a:r>
              <a:rPr lang="en-US" dirty="0"/>
              <a:t>Pin down your </a:t>
            </a:r>
            <a:r>
              <a:rPr lang="en-US" dirty="0">
                <a:solidFill>
                  <a:schemeClr val="accent2"/>
                </a:solidFill>
              </a:rPr>
              <a:t>100-day sprint</a:t>
            </a:r>
            <a:endParaRPr lang="en-US" dirty="0"/>
          </a:p>
        </p:txBody>
      </p:sp>
      <p:sp>
        <p:nvSpPr>
          <p:cNvPr id="3" name="Content Placeholder 2">
            <a:extLst>
              <a:ext uri="{FF2B5EF4-FFF2-40B4-BE49-F238E27FC236}">
                <a16:creationId xmlns:a16="http://schemas.microsoft.com/office/drawing/2014/main" id="{90535FB6-376D-6F40-A406-77C3E31F7BB5}"/>
              </a:ext>
            </a:extLst>
          </p:cNvPr>
          <p:cNvSpPr>
            <a:spLocks noGrp="1"/>
          </p:cNvSpPr>
          <p:nvPr>
            <p:ph idx="1"/>
          </p:nvPr>
        </p:nvSpPr>
        <p:spPr>
          <a:xfrm>
            <a:off x="795600" y="1124744"/>
            <a:ext cx="7892321" cy="4651325"/>
          </a:xfrm>
        </p:spPr>
        <p:txBody>
          <a:bodyPr>
            <a:normAutofit lnSpcReduction="10000"/>
          </a:bodyPr>
          <a:lstStyle/>
          <a:p>
            <a:r>
              <a:rPr lang="en-AU" dirty="0"/>
              <a:t>Short term, clearly defined goals</a:t>
            </a:r>
          </a:p>
          <a:p>
            <a:r>
              <a:rPr lang="en-AU" dirty="0"/>
              <a:t>All designed to hit the ‘Christmas Day’ plan</a:t>
            </a:r>
          </a:p>
          <a:p>
            <a:r>
              <a:rPr lang="en-AU" dirty="0"/>
              <a:t>Action Plans. </a:t>
            </a:r>
          </a:p>
          <a:p>
            <a:r>
              <a:rPr lang="en-AU" dirty="0"/>
              <a:t>‘Must-hit’ ethos</a:t>
            </a:r>
          </a:p>
          <a:p>
            <a:r>
              <a:rPr lang="en-AU" dirty="0"/>
              <a:t>Written in blood</a:t>
            </a:r>
          </a:p>
          <a:p>
            <a:r>
              <a:rPr lang="en-AU" dirty="0"/>
              <a:t>Around activities, initiatives, infrastructure, people, reputation and revenue</a:t>
            </a:r>
          </a:p>
          <a:p>
            <a:r>
              <a:rPr lang="en-AU" dirty="0"/>
              <a:t>Keep Simple</a:t>
            </a:r>
          </a:p>
          <a:p>
            <a:r>
              <a:rPr lang="en-AU" dirty="0"/>
              <a:t>Agility is the key</a:t>
            </a:r>
          </a:p>
          <a:p>
            <a:r>
              <a:rPr lang="en-AU" dirty="0"/>
              <a:t>Individual accountability</a:t>
            </a:r>
          </a:p>
          <a:p>
            <a:r>
              <a:rPr lang="en-US" i="1" dirty="0"/>
              <a:t>And reset it every 100 days</a:t>
            </a:r>
            <a:endParaRPr lang="en-AU" i="1" dirty="0"/>
          </a:p>
          <a:p>
            <a:endParaRPr lang="en-US" dirty="0"/>
          </a:p>
        </p:txBody>
      </p:sp>
      <p:sp>
        <p:nvSpPr>
          <p:cNvPr id="4" name="Footer Placeholder 3">
            <a:extLst>
              <a:ext uri="{FF2B5EF4-FFF2-40B4-BE49-F238E27FC236}">
                <a16:creationId xmlns:a16="http://schemas.microsoft.com/office/drawing/2014/main" id="{F91CB9C1-45A1-1D4D-85F8-85256C5A1288}"/>
              </a:ext>
            </a:extLst>
          </p:cNvPr>
          <p:cNvSpPr>
            <a:spLocks noGrp="1"/>
          </p:cNvSpPr>
          <p:nvPr>
            <p:ph type="ftr" sz="quarter" idx="10"/>
          </p:nvPr>
        </p:nvSpPr>
        <p:spPr/>
        <p:txBody>
          <a:bodyPr/>
          <a:lstStyle/>
          <a:p>
            <a:r>
              <a:rPr lang="en-AU" dirty="0"/>
              <a:t>The Savage Recruitment Academy.  REC August 2022</a:t>
            </a:r>
          </a:p>
        </p:txBody>
      </p:sp>
    </p:spTree>
    <p:extLst>
      <p:ext uri="{BB962C8B-B14F-4D97-AF65-F5344CB8AC3E}">
        <p14:creationId xmlns:p14="http://schemas.microsoft.com/office/powerpoint/2010/main" val="24132647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ctrTitle"/>
          </p:nvPr>
        </p:nvSpPr>
        <p:spPr>
          <a:xfrm>
            <a:off x="683568" y="2730324"/>
            <a:ext cx="7940543" cy="698676"/>
          </a:xfrm>
        </p:spPr>
        <p:txBody>
          <a:bodyPr>
            <a:noAutofit/>
          </a:bodyPr>
          <a:lstStyle/>
          <a:p>
            <a:br>
              <a:rPr lang="en-US" sz="2800" dirty="0"/>
            </a:br>
            <a:r>
              <a:rPr lang="en-US" sz="2800" dirty="0"/>
              <a:t>Innovation and Disruption</a:t>
            </a:r>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1571664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BCBEA-6506-4A4D-B77F-96A1815C9973}"/>
              </a:ext>
            </a:extLst>
          </p:cNvPr>
          <p:cNvSpPr>
            <a:spLocks noGrp="1"/>
          </p:cNvSpPr>
          <p:nvPr>
            <p:ph type="title"/>
          </p:nvPr>
        </p:nvSpPr>
        <p:spPr>
          <a:xfrm>
            <a:off x="625840" y="360000"/>
            <a:ext cx="7892320" cy="720000"/>
          </a:xfrm>
        </p:spPr>
        <p:txBody>
          <a:bodyPr>
            <a:normAutofit/>
          </a:bodyPr>
          <a:lstStyle/>
          <a:p>
            <a:pPr algn="ctr"/>
            <a:r>
              <a:rPr lang="en-US" sz="3200" dirty="0"/>
              <a:t>Leaders Must </a:t>
            </a:r>
            <a:r>
              <a:rPr lang="en-US" sz="3200" dirty="0">
                <a:solidFill>
                  <a:schemeClr val="accent2"/>
                </a:solidFill>
              </a:rPr>
              <a:t>Disrupt</a:t>
            </a:r>
          </a:p>
        </p:txBody>
      </p:sp>
      <p:sp>
        <p:nvSpPr>
          <p:cNvPr id="3" name="Content Placeholder 2">
            <a:extLst>
              <a:ext uri="{FF2B5EF4-FFF2-40B4-BE49-F238E27FC236}">
                <a16:creationId xmlns:a16="http://schemas.microsoft.com/office/drawing/2014/main" id="{D113C796-8B4B-7F47-B910-75A4F81A7E71}"/>
              </a:ext>
            </a:extLst>
          </p:cNvPr>
          <p:cNvSpPr>
            <a:spLocks noGrp="1"/>
          </p:cNvSpPr>
          <p:nvPr>
            <p:ph idx="1"/>
          </p:nvPr>
        </p:nvSpPr>
        <p:spPr>
          <a:xfrm>
            <a:off x="811592" y="1268760"/>
            <a:ext cx="7520816" cy="4059240"/>
          </a:xfrm>
        </p:spPr>
        <p:txBody>
          <a:bodyPr>
            <a:noAutofit/>
          </a:bodyPr>
          <a:lstStyle/>
          <a:p>
            <a:r>
              <a:rPr lang="en-US" sz="2800" dirty="0"/>
              <a:t>Got IQ. Mastered EQ? </a:t>
            </a:r>
            <a:r>
              <a:rPr lang="en-US" sz="2800" dirty="0">
                <a:solidFill>
                  <a:schemeClr val="accent2"/>
                </a:solidFill>
              </a:rPr>
              <a:t>What about CQ</a:t>
            </a:r>
            <a:r>
              <a:rPr lang="en-US" sz="2800" dirty="0"/>
              <a:t>?</a:t>
            </a:r>
          </a:p>
          <a:p>
            <a:r>
              <a:rPr lang="en-US" sz="2800" dirty="0">
                <a:solidFill>
                  <a:schemeClr val="accent2"/>
                </a:solidFill>
              </a:rPr>
              <a:t>Proactively </a:t>
            </a:r>
            <a:r>
              <a:rPr lang="en-US" sz="2800" dirty="0"/>
              <a:t>shape the new reality</a:t>
            </a:r>
          </a:p>
          <a:p>
            <a:r>
              <a:rPr lang="en-US" sz="2800" dirty="0"/>
              <a:t>Slaughter sacred cows </a:t>
            </a:r>
          </a:p>
          <a:p>
            <a:r>
              <a:rPr lang="en-US" sz="2800" i="1" dirty="0">
                <a:solidFill>
                  <a:schemeClr val="accent2"/>
                </a:solidFill>
              </a:rPr>
              <a:t>Why do we do it this way?</a:t>
            </a:r>
          </a:p>
          <a:p>
            <a:r>
              <a:rPr lang="en-US" sz="2800" dirty="0">
                <a:solidFill>
                  <a:schemeClr val="accent2"/>
                </a:solidFill>
              </a:rPr>
              <a:t>What </a:t>
            </a:r>
            <a:r>
              <a:rPr lang="en-US" sz="2800" dirty="0"/>
              <a:t>should we </a:t>
            </a:r>
            <a:r>
              <a:rPr lang="en-US" sz="2800" dirty="0">
                <a:solidFill>
                  <a:schemeClr val="accent2"/>
                </a:solidFill>
              </a:rPr>
              <a:t>dump</a:t>
            </a:r>
            <a:r>
              <a:rPr lang="en-US" sz="2800" dirty="0"/>
              <a:t>?</a:t>
            </a:r>
          </a:p>
          <a:p>
            <a:r>
              <a:rPr lang="en-US" sz="2800" dirty="0"/>
              <a:t>Invest in tech that </a:t>
            </a:r>
            <a:r>
              <a:rPr lang="en-US" sz="2800" dirty="0">
                <a:solidFill>
                  <a:schemeClr val="accent2"/>
                </a:solidFill>
              </a:rPr>
              <a:t>drives efficiency </a:t>
            </a:r>
            <a:r>
              <a:rPr lang="en-US" sz="2800" dirty="0"/>
              <a:t>and</a:t>
            </a:r>
            <a:r>
              <a:rPr lang="en-US" sz="2800" dirty="0">
                <a:solidFill>
                  <a:schemeClr val="accent2"/>
                </a:solidFill>
              </a:rPr>
              <a:t> customer experience</a:t>
            </a:r>
          </a:p>
          <a:p>
            <a:r>
              <a:rPr lang="en-US" sz="2800" dirty="0">
                <a:solidFill>
                  <a:schemeClr val="accent2"/>
                </a:solidFill>
              </a:rPr>
              <a:t>Incremental</a:t>
            </a:r>
            <a:r>
              <a:rPr lang="en-US" sz="2800" dirty="0"/>
              <a:t> change</a:t>
            </a:r>
            <a:endParaRPr lang="en-US" sz="2800" dirty="0">
              <a:solidFill>
                <a:schemeClr val="accent2"/>
              </a:solidFill>
            </a:endParaRPr>
          </a:p>
        </p:txBody>
      </p:sp>
      <p:sp>
        <p:nvSpPr>
          <p:cNvPr id="4" name="Footer Placeholder 3">
            <a:extLst>
              <a:ext uri="{FF2B5EF4-FFF2-40B4-BE49-F238E27FC236}">
                <a16:creationId xmlns:a16="http://schemas.microsoft.com/office/drawing/2014/main" id="{753DF2CE-B592-0144-9CAB-4C40C3466A2A}"/>
              </a:ext>
            </a:extLst>
          </p:cNvPr>
          <p:cNvSpPr>
            <a:spLocks noGrp="1"/>
          </p:cNvSpPr>
          <p:nvPr>
            <p:ph type="ftr" sz="quarter" idx="10"/>
          </p:nvPr>
        </p:nvSpPr>
        <p:spPr/>
        <p:txBody>
          <a:bodyPr/>
          <a:lstStyle/>
          <a:p>
            <a:r>
              <a:rPr lang="en-AU" dirty="0"/>
              <a:t>The Savage Recruitment Academy.  REC August 2022</a:t>
            </a:r>
          </a:p>
        </p:txBody>
      </p:sp>
    </p:spTree>
    <p:extLst>
      <p:ext uri="{BB962C8B-B14F-4D97-AF65-F5344CB8AC3E}">
        <p14:creationId xmlns:p14="http://schemas.microsoft.com/office/powerpoint/2010/main" val="3817336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8CCAC-1F70-6940-8F81-4655903417A1}"/>
              </a:ext>
            </a:extLst>
          </p:cNvPr>
          <p:cNvSpPr>
            <a:spLocks noGrp="1"/>
          </p:cNvSpPr>
          <p:nvPr>
            <p:ph type="title"/>
          </p:nvPr>
        </p:nvSpPr>
        <p:spPr>
          <a:xfrm>
            <a:off x="795600" y="116632"/>
            <a:ext cx="7931149" cy="963368"/>
          </a:xfrm>
        </p:spPr>
        <p:txBody>
          <a:bodyPr>
            <a:normAutofit/>
          </a:bodyPr>
          <a:lstStyle/>
          <a:p>
            <a:pPr algn="ctr"/>
            <a:r>
              <a:rPr lang="en-US" sz="3200" dirty="0"/>
              <a:t>Re-evaluate Everything!</a:t>
            </a:r>
          </a:p>
        </p:txBody>
      </p:sp>
      <p:sp>
        <p:nvSpPr>
          <p:cNvPr id="4" name="Content Placeholder 3">
            <a:extLst>
              <a:ext uri="{FF2B5EF4-FFF2-40B4-BE49-F238E27FC236}">
                <a16:creationId xmlns:a16="http://schemas.microsoft.com/office/drawing/2014/main" id="{5EB659BE-1B99-F048-BCE4-B84955D8308E}"/>
              </a:ext>
            </a:extLst>
          </p:cNvPr>
          <p:cNvSpPr>
            <a:spLocks noGrp="1"/>
          </p:cNvSpPr>
          <p:nvPr>
            <p:ph sz="half" idx="1"/>
          </p:nvPr>
        </p:nvSpPr>
        <p:spPr>
          <a:xfrm>
            <a:off x="795600" y="1093514"/>
            <a:ext cx="3780000" cy="4825937"/>
          </a:xfrm>
        </p:spPr>
        <p:txBody>
          <a:bodyPr>
            <a:spAutoFit/>
          </a:bodyPr>
          <a:lstStyle/>
          <a:p>
            <a:pPr marL="457200" lvl="0" indent="-457200">
              <a:buFont typeface="Arial" panose="020B0604020202020204" pitchFamily="34" charset="0"/>
              <a:buChar char="•"/>
            </a:pPr>
            <a:r>
              <a:rPr lang="en-AU" sz="1600" b="1" dirty="0"/>
              <a:t>New services?</a:t>
            </a:r>
          </a:p>
          <a:p>
            <a:pPr marL="457200" lvl="0" indent="-457200">
              <a:buFont typeface="Arial" panose="020B0604020202020204" pitchFamily="34" charset="0"/>
              <a:buChar char="•"/>
            </a:pPr>
            <a:r>
              <a:rPr lang="en-AU" sz="1600" b="1" dirty="0">
                <a:solidFill>
                  <a:schemeClr val="accent2"/>
                </a:solidFill>
              </a:rPr>
              <a:t>Temp and contract growth?</a:t>
            </a:r>
          </a:p>
          <a:p>
            <a:pPr marL="457200" lvl="0" indent="-457200">
              <a:buFont typeface="Arial" panose="020B0604020202020204" pitchFamily="34" charset="0"/>
              <a:buChar char="•"/>
            </a:pPr>
            <a:r>
              <a:rPr lang="en-AU" sz="1600" b="1" dirty="0"/>
              <a:t>Next generation of management </a:t>
            </a:r>
          </a:p>
          <a:p>
            <a:pPr marL="457200" lvl="0" indent="-457200">
              <a:buFont typeface="Arial" panose="020B0604020202020204" pitchFamily="34" charset="0"/>
              <a:buChar char="•"/>
            </a:pPr>
            <a:r>
              <a:rPr lang="en-AU" sz="1600" b="1" dirty="0">
                <a:solidFill>
                  <a:schemeClr val="accent2"/>
                </a:solidFill>
              </a:rPr>
              <a:t>New candidate acquisition strategy </a:t>
            </a:r>
          </a:p>
          <a:p>
            <a:pPr marL="457200" lvl="0" indent="-457200">
              <a:buFont typeface="Arial" panose="020B0604020202020204" pitchFamily="34" charset="0"/>
              <a:buChar char="•"/>
            </a:pPr>
            <a:r>
              <a:rPr lang="en-AU" sz="1600" b="1" dirty="0"/>
              <a:t>Client acquisition plan </a:t>
            </a:r>
          </a:p>
          <a:p>
            <a:pPr marL="457200" lvl="0" indent="-457200">
              <a:buFont typeface="Arial" panose="020B0604020202020204" pitchFamily="34" charset="0"/>
              <a:buChar char="•"/>
            </a:pPr>
            <a:r>
              <a:rPr lang="en-AU" sz="1600" b="1" dirty="0">
                <a:solidFill>
                  <a:schemeClr val="accent2"/>
                </a:solidFill>
              </a:rPr>
              <a:t>When to hire consultants</a:t>
            </a:r>
          </a:p>
          <a:p>
            <a:pPr marL="457200" lvl="0" indent="-457200">
              <a:buFont typeface="Arial" panose="020B0604020202020204" pitchFamily="34" charset="0"/>
              <a:buChar char="•"/>
            </a:pPr>
            <a:r>
              <a:rPr lang="en-AU" sz="1600" b="1" dirty="0"/>
              <a:t>What consultant skills/competencies/profiles?</a:t>
            </a:r>
          </a:p>
          <a:p>
            <a:pPr marL="457200" lvl="0" indent="-457200">
              <a:buFont typeface="Arial" panose="020B0604020202020204" pitchFamily="34" charset="0"/>
              <a:buChar char="•"/>
            </a:pPr>
            <a:r>
              <a:rPr lang="en-AU" sz="1600" b="1" dirty="0">
                <a:solidFill>
                  <a:schemeClr val="accent2"/>
                </a:solidFill>
              </a:rPr>
              <a:t>Change our internal structure?</a:t>
            </a:r>
          </a:p>
          <a:p>
            <a:pPr marL="457200" lvl="0" indent="-457200">
              <a:buFont typeface="Arial" panose="020B0604020202020204" pitchFamily="34" charset="0"/>
              <a:buChar char="•"/>
            </a:pPr>
            <a:r>
              <a:rPr lang="en-AU" sz="1600" b="1" dirty="0"/>
              <a:t>Terms of business</a:t>
            </a:r>
          </a:p>
          <a:p>
            <a:pPr marL="457200" lvl="0" indent="-457200">
              <a:buFont typeface="Arial" panose="020B0604020202020204" pitchFamily="34" charset="0"/>
              <a:buChar char="•"/>
            </a:pPr>
            <a:r>
              <a:rPr lang="en-AU" sz="1600" b="1" dirty="0">
                <a:solidFill>
                  <a:schemeClr val="accent2"/>
                </a:solidFill>
              </a:rPr>
              <a:t>Fees UP? T/P fees? Commitment fee?</a:t>
            </a:r>
          </a:p>
          <a:p>
            <a:pPr marL="457200" lvl="0" indent="-457200">
              <a:buFont typeface="Arial" panose="020B0604020202020204" pitchFamily="34" charset="0"/>
              <a:buChar char="•"/>
            </a:pPr>
            <a:r>
              <a:rPr lang="en-AU" sz="1600" b="1" dirty="0"/>
              <a:t>Delivery model (Exclusive only?)</a:t>
            </a:r>
          </a:p>
          <a:p>
            <a:pPr marL="457200" lvl="0" indent="-457200">
              <a:buFont typeface="Arial" panose="020B0604020202020204" pitchFamily="34" charset="0"/>
              <a:buChar char="•"/>
            </a:pPr>
            <a:r>
              <a:rPr lang="en-AU" sz="1600" b="1" dirty="0">
                <a:solidFill>
                  <a:schemeClr val="accent2"/>
                </a:solidFill>
              </a:rPr>
              <a:t>Tech stack review and upgrade</a:t>
            </a:r>
          </a:p>
          <a:p>
            <a:pPr marL="457200" lvl="0" indent="-457200">
              <a:buFont typeface="Arial" panose="020B0604020202020204" pitchFamily="34" charset="0"/>
              <a:buChar char="•"/>
            </a:pPr>
            <a:r>
              <a:rPr lang="en-AU" sz="1600" b="1" dirty="0"/>
              <a:t>Base salaries, commissions. </a:t>
            </a:r>
          </a:p>
          <a:p>
            <a:pPr marL="457200" lvl="0" indent="-457200">
              <a:buFont typeface="Arial" panose="020B0604020202020204" pitchFamily="34" charset="0"/>
              <a:buChar char="•"/>
            </a:pPr>
            <a:r>
              <a:rPr lang="en-AU" sz="1600" b="1" dirty="0">
                <a:solidFill>
                  <a:schemeClr val="accent2"/>
                </a:solidFill>
              </a:rPr>
              <a:t>Manager reward</a:t>
            </a:r>
            <a:endParaRPr lang="en-US" sz="1600" b="1" dirty="0">
              <a:solidFill>
                <a:schemeClr val="accent2"/>
              </a:solidFill>
            </a:endParaRPr>
          </a:p>
        </p:txBody>
      </p:sp>
      <p:sp>
        <p:nvSpPr>
          <p:cNvPr id="3" name="Content Placeholder 2">
            <a:extLst>
              <a:ext uri="{FF2B5EF4-FFF2-40B4-BE49-F238E27FC236}">
                <a16:creationId xmlns:a16="http://schemas.microsoft.com/office/drawing/2014/main" id="{E3E3D123-0B95-604B-B349-B29574C78323}"/>
              </a:ext>
            </a:extLst>
          </p:cNvPr>
          <p:cNvSpPr>
            <a:spLocks noGrp="1"/>
          </p:cNvSpPr>
          <p:nvPr>
            <p:ph sz="half" idx="2"/>
          </p:nvPr>
        </p:nvSpPr>
        <p:spPr>
          <a:xfrm>
            <a:off x="4860032" y="981511"/>
            <a:ext cx="3672408" cy="4973669"/>
          </a:xfrm>
        </p:spPr>
        <p:txBody>
          <a:bodyPr wrap="square">
            <a:spAutoFit/>
          </a:bodyPr>
          <a:lstStyle/>
          <a:p>
            <a:pPr marL="457200" indent="-457200">
              <a:buFont typeface="Arial" panose="020B0604020202020204" pitchFamily="34" charset="0"/>
              <a:buChar char="•"/>
            </a:pPr>
            <a:r>
              <a:rPr lang="en-AU" sz="1600" b="1" dirty="0"/>
              <a:t>Marketing and brand</a:t>
            </a:r>
            <a:endParaRPr lang="en-AU" sz="1600" b="1" dirty="0">
              <a:solidFill>
                <a:schemeClr val="accent2"/>
              </a:solidFill>
            </a:endParaRPr>
          </a:p>
          <a:p>
            <a:pPr marL="457200" lvl="0" indent="-457200">
              <a:buFont typeface="Arial" panose="020B0604020202020204" pitchFamily="34" charset="0"/>
              <a:buChar char="•"/>
            </a:pPr>
            <a:r>
              <a:rPr lang="en-AU" sz="1600" b="1" dirty="0">
                <a:solidFill>
                  <a:schemeClr val="accent2"/>
                </a:solidFill>
              </a:rPr>
              <a:t>What will clients/candidates value?</a:t>
            </a:r>
          </a:p>
          <a:p>
            <a:pPr marL="457200" lvl="0" indent="-457200">
              <a:buFont typeface="Arial" panose="020B0604020202020204" pitchFamily="34" charset="0"/>
              <a:buChar char="•"/>
            </a:pPr>
            <a:r>
              <a:rPr lang="en-AU" sz="1600" b="1" dirty="0"/>
              <a:t>Client and candidates behaviour change?</a:t>
            </a:r>
          </a:p>
          <a:p>
            <a:pPr marL="457200" lvl="0" indent="-457200">
              <a:buFont typeface="Arial" panose="020B0604020202020204" pitchFamily="34" charset="0"/>
              <a:buChar char="•"/>
            </a:pPr>
            <a:r>
              <a:rPr lang="en-AU" sz="1600" b="1" dirty="0">
                <a:solidFill>
                  <a:schemeClr val="accent2"/>
                </a:solidFill>
              </a:rPr>
              <a:t>Leadership skills and focus? </a:t>
            </a:r>
          </a:p>
          <a:p>
            <a:pPr marL="457200" lvl="0" indent="-457200">
              <a:buFont typeface="Arial" panose="020B0604020202020204" pitchFamily="34" charset="0"/>
              <a:buChar char="•"/>
            </a:pPr>
            <a:r>
              <a:rPr lang="en-AU" sz="1600" b="1" dirty="0"/>
              <a:t>‘Productivity’ post-Covid</a:t>
            </a:r>
          </a:p>
          <a:p>
            <a:pPr marL="457200" lvl="0" indent="-457200">
              <a:buFont typeface="Arial" panose="020B0604020202020204" pitchFamily="34" charset="0"/>
              <a:buChar char="•"/>
            </a:pPr>
            <a:r>
              <a:rPr lang="en-AU" sz="1600" b="1" dirty="0">
                <a:solidFill>
                  <a:schemeClr val="accent2"/>
                </a:solidFill>
              </a:rPr>
              <a:t>Should we reinvent KPIs?</a:t>
            </a:r>
          </a:p>
          <a:p>
            <a:pPr marL="457200" lvl="0" indent="-457200">
              <a:buFont typeface="Arial" panose="020B0604020202020204" pitchFamily="34" charset="0"/>
              <a:buChar char="•"/>
            </a:pPr>
            <a:r>
              <a:rPr lang="en-AU" sz="1600" b="1" dirty="0"/>
              <a:t>How we onboard people for a greater success hit rate</a:t>
            </a:r>
          </a:p>
          <a:p>
            <a:pPr marL="457200" lvl="0" indent="-457200">
              <a:buFont typeface="Arial" panose="020B0604020202020204" pitchFamily="34" charset="0"/>
              <a:buChar char="•"/>
            </a:pPr>
            <a:r>
              <a:rPr lang="en-AU" sz="1600" b="1" dirty="0">
                <a:solidFill>
                  <a:schemeClr val="accent2"/>
                </a:solidFill>
              </a:rPr>
              <a:t>Training/coaching strategy?</a:t>
            </a:r>
          </a:p>
          <a:p>
            <a:pPr marL="457200" lvl="0" indent="-457200">
              <a:buFont typeface="Arial" panose="020B0604020202020204" pitchFamily="34" charset="0"/>
              <a:buChar char="•"/>
            </a:pPr>
            <a:r>
              <a:rPr lang="en-AU" sz="1600" b="1" dirty="0"/>
              <a:t>How to create a high-performance culture?</a:t>
            </a:r>
          </a:p>
          <a:p>
            <a:pPr marL="457200" lvl="0" indent="-457200">
              <a:buFont typeface="Arial" panose="020B0604020202020204" pitchFamily="34" charset="0"/>
              <a:buChar char="•"/>
            </a:pPr>
            <a:r>
              <a:rPr lang="en-AU" sz="1600" b="1" dirty="0">
                <a:solidFill>
                  <a:schemeClr val="accent2"/>
                </a:solidFill>
              </a:rPr>
              <a:t>New 1 and 3 year business plan?</a:t>
            </a:r>
          </a:p>
          <a:p>
            <a:pPr marL="457200" lvl="0" indent="-457200">
              <a:buFont typeface="Arial" panose="020B0604020202020204" pitchFamily="34" charset="0"/>
              <a:buChar char="•"/>
            </a:pPr>
            <a:r>
              <a:rPr lang="en-AU" sz="1600" b="1" dirty="0"/>
              <a:t>‘Offer’ to clients/ candidates? </a:t>
            </a:r>
          </a:p>
          <a:p>
            <a:pPr marL="457200" lvl="0" indent="-457200">
              <a:buFont typeface="Arial" panose="020B0604020202020204" pitchFamily="34" charset="0"/>
              <a:buChar char="•"/>
            </a:pPr>
            <a:r>
              <a:rPr lang="en-AU" sz="1600" b="1" dirty="0">
                <a:solidFill>
                  <a:schemeClr val="accent2"/>
                </a:solidFill>
              </a:rPr>
              <a:t>Specialisations? New? Dump some? Reconfigure?</a:t>
            </a:r>
          </a:p>
        </p:txBody>
      </p:sp>
      <p:sp>
        <p:nvSpPr>
          <p:cNvPr id="5" name="Footer Placeholder 4">
            <a:extLst>
              <a:ext uri="{FF2B5EF4-FFF2-40B4-BE49-F238E27FC236}">
                <a16:creationId xmlns:a16="http://schemas.microsoft.com/office/drawing/2014/main" id="{39ECA492-5245-0F4D-9316-98F092ACB8A2}"/>
              </a:ext>
            </a:extLst>
          </p:cNvPr>
          <p:cNvSpPr>
            <a:spLocks noGrp="1"/>
          </p:cNvSpPr>
          <p:nvPr>
            <p:ph type="ftr" sz="quarter" idx="10"/>
          </p:nvPr>
        </p:nvSpPr>
        <p:spPr/>
        <p:txBody>
          <a:bodyPr/>
          <a:lstStyle/>
          <a:p>
            <a:r>
              <a:rPr lang="en-AU" dirty="0"/>
              <a:t>The Savage Recruitment Academy.  REC August 2022</a:t>
            </a:r>
          </a:p>
        </p:txBody>
      </p:sp>
    </p:spTree>
    <p:extLst>
      <p:ext uri="{BB962C8B-B14F-4D97-AF65-F5344CB8AC3E}">
        <p14:creationId xmlns:p14="http://schemas.microsoft.com/office/powerpoint/2010/main" val="24286824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CC63E-1A40-7A4E-A1D7-97DE194E7257}"/>
              </a:ext>
            </a:extLst>
          </p:cNvPr>
          <p:cNvSpPr>
            <a:spLocks noGrp="1"/>
          </p:cNvSpPr>
          <p:nvPr>
            <p:ph type="title"/>
          </p:nvPr>
        </p:nvSpPr>
        <p:spPr>
          <a:xfrm>
            <a:off x="625840" y="360000"/>
            <a:ext cx="7892320" cy="720000"/>
          </a:xfrm>
        </p:spPr>
        <p:txBody>
          <a:bodyPr>
            <a:normAutofit/>
          </a:bodyPr>
          <a:lstStyle/>
          <a:p>
            <a:pPr algn="ctr"/>
            <a:r>
              <a:rPr lang="en-US" sz="3200" dirty="0"/>
              <a:t>Opportunity To </a:t>
            </a:r>
            <a:r>
              <a:rPr lang="en-US" sz="3200" dirty="0">
                <a:solidFill>
                  <a:schemeClr val="accent2"/>
                </a:solidFill>
              </a:rPr>
              <a:t>Pivot </a:t>
            </a:r>
            <a:r>
              <a:rPr lang="en-US" sz="3200" dirty="0"/>
              <a:t>To New Sector</a:t>
            </a:r>
          </a:p>
        </p:txBody>
      </p:sp>
      <p:sp>
        <p:nvSpPr>
          <p:cNvPr id="3" name="Content Placeholder 2">
            <a:extLst>
              <a:ext uri="{FF2B5EF4-FFF2-40B4-BE49-F238E27FC236}">
                <a16:creationId xmlns:a16="http://schemas.microsoft.com/office/drawing/2014/main" id="{296D6CDB-8EE2-CA44-9A25-BF36B9E7EA71}"/>
              </a:ext>
            </a:extLst>
          </p:cNvPr>
          <p:cNvSpPr>
            <a:spLocks noGrp="1"/>
          </p:cNvSpPr>
          <p:nvPr>
            <p:ph idx="1"/>
          </p:nvPr>
        </p:nvSpPr>
        <p:spPr>
          <a:xfrm>
            <a:off x="795600" y="1080000"/>
            <a:ext cx="7892321" cy="4481227"/>
          </a:xfrm>
        </p:spPr>
        <p:txBody>
          <a:bodyPr>
            <a:spAutoFit/>
          </a:bodyPr>
          <a:lstStyle/>
          <a:p>
            <a:r>
              <a:rPr lang="en-US" sz="2800" dirty="0"/>
              <a:t>Why?</a:t>
            </a:r>
          </a:p>
          <a:p>
            <a:r>
              <a:rPr lang="en-US" sz="2800" dirty="0"/>
              <a:t>Does your </a:t>
            </a:r>
            <a:r>
              <a:rPr lang="en-US" sz="2800" dirty="0">
                <a:solidFill>
                  <a:schemeClr val="accent2"/>
                </a:solidFill>
              </a:rPr>
              <a:t>current sector </a:t>
            </a:r>
            <a:r>
              <a:rPr lang="en-US" sz="2800" dirty="0"/>
              <a:t>not provide scope?</a:t>
            </a:r>
          </a:p>
          <a:p>
            <a:r>
              <a:rPr lang="en-US" sz="2800" dirty="0"/>
              <a:t>Is deeper better than wider?</a:t>
            </a:r>
          </a:p>
          <a:p>
            <a:r>
              <a:rPr lang="en-US" sz="2800" dirty="0"/>
              <a:t>What's </a:t>
            </a:r>
            <a:r>
              <a:rPr lang="en-US" sz="2800" dirty="0">
                <a:solidFill>
                  <a:schemeClr val="accent2"/>
                </a:solidFill>
              </a:rPr>
              <a:t>logical?</a:t>
            </a:r>
          </a:p>
          <a:p>
            <a:r>
              <a:rPr lang="en-US" sz="2800" dirty="0"/>
              <a:t>What do we bring?</a:t>
            </a:r>
          </a:p>
          <a:p>
            <a:r>
              <a:rPr lang="en-US" sz="2800" dirty="0"/>
              <a:t>How would we </a:t>
            </a:r>
            <a:r>
              <a:rPr lang="en-US" sz="2800" dirty="0">
                <a:solidFill>
                  <a:schemeClr val="accent2"/>
                </a:solidFill>
              </a:rPr>
              <a:t>launch?</a:t>
            </a:r>
          </a:p>
          <a:p>
            <a:r>
              <a:rPr lang="en-US" sz="2800" dirty="0"/>
              <a:t>Don’t </a:t>
            </a:r>
            <a:r>
              <a:rPr lang="en-US" sz="2800" dirty="0">
                <a:solidFill>
                  <a:schemeClr val="accent2"/>
                </a:solidFill>
              </a:rPr>
              <a:t>dabble</a:t>
            </a:r>
          </a:p>
          <a:p>
            <a:r>
              <a:rPr lang="en-US" sz="2800" dirty="0"/>
              <a:t>Does it have a </a:t>
            </a:r>
            <a:r>
              <a:rPr lang="en-US" sz="2800" dirty="0">
                <a:solidFill>
                  <a:schemeClr val="accent2"/>
                </a:solidFill>
              </a:rPr>
              <a:t>value? </a:t>
            </a:r>
            <a:r>
              <a:rPr lang="en-US" sz="2800" dirty="0"/>
              <a:t>(ITF)</a:t>
            </a:r>
          </a:p>
        </p:txBody>
      </p:sp>
      <p:sp>
        <p:nvSpPr>
          <p:cNvPr id="4" name="Footer Placeholder 3">
            <a:extLst>
              <a:ext uri="{FF2B5EF4-FFF2-40B4-BE49-F238E27FC236}">
                <a16:creationId xmlns:a16="http://schemas.microsoft.com/office/drawing/2014/main" id="{917257A7-B484-474B-9739-45019EEA71B9}"/>
              </a:ext>
            </a:extLst>
          </p:cNvPr>
          <p:cNvSpPr>
            <a:spLocks noGrp="1"/>
          </p:cNvSpPr>
          <p:nvPr>
            <p:ph type="ftr" sz="quarter" idx="10"/>
          </p:nvPr>
        </p:nvSpPr>
        <p:spPr/>
        <p:txBody>
          <a:bodyPr/>
          <a:lstStyle/>
          <a:p>
            <a:r>
              <a:rPr lang="en-AU" dirty="0"/>
              <a:t>The Savage Recruitment Academy.  REC August 2022</a:t>
            </a:r>
          </a:p>
        </p:txBody>
      </p:sp>
    </p:spTree>
    <p:extLst>
      <p:ext uri="{BB962C8B-B14F-4D97-AF65-F5344CB8AC3E}">
        <p14:creationId xmlns:p14="http://schemas.microsoft.com/office/powerpoint/2010/main" val="38066352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5F12E-07B8-3D44-AE17-1507131CC185}"/>
              </a:ext>
            </a:extLst>
          </p:cNvPr>
          <p:cNvSpPr>
            <a:spLocks noGrp="1"/>
          </p:cNvSpPr>
          <p:nvPr>
            <p:ph type="title"/>
          </p:nvPr>
        </p:nvSpPr>
        <p:spPr>
          <a:xfrm>
            <a:off x="795600" y="360000"/>
            <a:ext cx="7892320" cy="720000"/>
          </a:xfrm>
        </p:spPr>
        <p:txBody>
          <a:bodyPr>
            <a:normAutofit/>
          </a:bodyPr>
          <a:lstStyle/>
          <a:p>
            <a:pPr algn="ctr"/>
            <a:r>
              <a:rPr lang="en-US" sz="3200" dirty="0">
                <a:solidFill>
                  <a:schemeClr val="accent2"/>
                </a:solidFill>
              </a:rPr>
              <a:t>Pivot</a:t>
            </a:r>
            <a:r>
              <a:rPr lang="en-US" sz="3200" dirty="0"/>
              <a:t> to Temp and Contract?</a:t>
            </a:r>
          </a:p>
        </p:txBody>
      </p:sp>
      <p:sp>
        <p:nvSpPr>
          <p:cNvPr id="3" name="Content Placeholder 2">
            <a:extLst>
              <a:ext uri="{FF2B5EF4-FFF2-40B4-BE49-F238E27FC236}">
                <a16:creationId xmlns:a16="http://schemas.microsoft.com/office/drawing/2014/main" id="{ABF5F9DA-F5B8-2A48-B94A-0B0123B90BB2}"/>
              </a:ext>
            </a:extLst>
          </p:cNvPr>
          <p:cNvSpPr>
            <a:spLocks noGrp="1"/>
          </p:cNvSpPr>
          <p:nvPr>
            <p:ph idx="1"/>
          </p:nvPr>
        </p:nvSpPr>
        <p:spPr>
          <a:xfrm>
            <a:off x="795601" y="1484784"/>
            <a:ext cx="7552800" cy="3843216"/>
          </a:xfrm>
        </p:spPr>
        <p:txBody>
          <a:bodyPr>
            <a:noAutofit/>
          </a:bodyPr>
          <a:lstStyle/>
          <a:p>
            <a:r>
              <a:rPr lang="en-US" sz="2800" dirty="0">
                <a:solidFill>
                  <a:schemeClr val="accent2"/>
                </a:solidFill>
              </a:rPr>
              <a:t>Yes! </a:t>
            </a:r>
            <a:r>
              <a:rPr lang="en-US" sz="2800" dirty="0"/>
              <a:t>If it is there</a:t>
            </a:r>
          </a:p>
          <a:p>
            <a:r>
              <a:rPr lang="en-US" sz="2800" dirty="0"/>
              <a:t>Consultants (</a:t>
            </a:r>
            <a:r>
              <a:rPr lang="en-US" sz="2800" i="1" dirty="0"/>
              <a:t>Dedicated!)</a:t>
            </a:r>
          </a:p>
          <a:p>
            <a:r>
              <a:rPr lang="en-US" sz="2800" dirty="0"/>
              <a:t>Temp is a different job with different skills!</a:t>
            </a:r>
          </a:p>
          <a:p>
            <a:r>
              <a:rPr lang="en-US" sz="2800" dirty="0"/>
              <a:t>Systems and process</a:t>
            </a:r>
          </a:p>
          <a:p>
            <a:r>
              <a:rPr lang="en-US" sz="2800" dirty="0"/>
              <a:t>Cash flow Insurance and compliance</a:t>
            </a:r>
          </a:p>
          <a:p>
            <a:r>
              <a:rPr lang="en-US" sz="2800" dirty="0"/>
              <a:t>Talent pipelines</a:t>
            </a:r>
          </a:p>
          <a:p>
            <a:r>
              <a:rPr lang="en-US" sz="2800" dirty="0"/>
              <a:t>Needs a </a:t>
            </a:r>
            <a:r>
              <a:rPr lang="en-US" sz="2800" dirty="0">
                <a:solidFill>
                  <a:schemeClr val="accent2"/>
                </a:solidFill>
              </a:rPr>
              <a:t>long-term view</a:t>
            </a:r>
          </a:p>
        </p:txBody>
      </p:sp>
      <p:sp>
        <p:nvSpPr>
          <p:cNvPr id="4" name="Footer Placeholder 3">
            <a:extLst>
              <a:ext uri="{FF2B5EF4-FFF2-40B4-BE49-F238E27FC236}">
                <a16:creationId xmlns:a16="http://schemas.microsoft.com/office/drawing/2014/main" id="{E7148402-3437-4047-852D-DA21B4BE3605}"/>
              </a:ext>
            </a:extLst>
          </p:cNvPr>
          <p:cNvSpPr>
            <a:spLocks noGrp="1"/>
          </p:cNvSpPr>
          <p:nvPr>
            <p:ph type="ftr" sz="quarter" idx="10"/>
          </p:nvPr>
        </p:nvSpPr>
        <p:spPr/>
        <p:txBody>
          <a:bodyPr/>
          <a:lstStyle/>
          <a:p>
            <a:r>
              <a:rPr lang="en-AU" dirty="0"/>
              <a:t>The Savage Recruitment Academy.  REC August 2022</a:t>
            </a:r>
          </a:p>
        </p:txBody>
      </p:sp>
    </p:spTree>
    <p:extLst>
      <p:ext uri="{BB962C8B-B14F-4D97-AF65-F5344CB8AC3E}">
        <p14:creationId xmlns:p14="http://schemas.microsoft.com/office/powerpoint/2010/main" val="3603792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ECD88-38D0-AAFA-3267-78FE3D10B88F}"/>
              </a:ext>
            </a:extLst>
          </p:cNvPr>
          <p:cNvSpPr>
            <a:spLocks noGrp="1"/>
          </p:cNvSpPr>
          <p:nvPr>
            <p:ph type="title"/>
          </p:nvPr>
        </p:nvSpPr>
        <p:spPr/>
        <p:txBody>
          <a:bodyPr/>
          <a:lstStyle/>
          <a:p>
            <a:r>
              <a:rPr lang="en-AU" dirty="0"/>
              <a:t>Temp to Perm. Trap for young players</a:t>
            </a:r>
          </a:p>
        </p:txBody>
      </p:sp>
      <p:sp>
        <p:nvSpPr>
          <p:cNvPr id="3" name="Content Placeholder 2">
            <a:extLst>
              <a:ext uri="{FF2B5EF4-FFF2-40B4-BE49-F238E27FC236}">
                <a16:creationId xmlns:a16="http://schemas.microsoft.com/office/drawing/2014/main" id="{2A0E7BF1-76F4-10ED-2D65-761C8BF5D9F0}"/>
              </a:ext>
            </a:extLst>
          </p:cNvPr>
          <p:cNvSpPr>
            <a:spLocks noGrp="1"/>
          </p:cNvSpPr>
          <p:nvPr>
            <p:ph idx="1"/>
          </p:nvPr>
        </p:nvSpPr>
        <p:spPr>
          <a:xfrm>
            <a:off x="795600" y="1273779"/>
            <a:ext cx="7892321" cy="4531485"/>
          </a:xfrm>
        </p:spPr>
        <p:txBody>
          <a:bodyPr>
            <a:normAutofit lnSpcReduction="10000"/>
          </a:bodyPr>
          <a:lstStyle/>
          <a:p>
            <a:pPr fontAlgn="base"/>
            <a:r>
              <a:rPr lang="en-AU" dirty="0"/>
              <a:t>Temp </a:t>
            </a:r>
            <a:r>
              <a:rPr lang="en-AU" dirty="0">
                <a:solidFill>
                  <a:schemeClr val="accent2"/>
                </a:solidFill>
              </a:rPr>
              <a:t>will rise </a:t>
            </a:r>
            <a:r>
              <a:rPr lang="en-AU" dirty="0"/>
              <a:t>in a slowdown</a:t>
            </a:r>
          </a:p>
          <a:p>
            <a:pPr fontAlgn="base"/>
            <a:r>
              <a:rPr lang="en-AU" dirty="0"/>
              <a:t>Temp will boom in a post recession recovery</a:t>
            </a:r>
          </a:p>
          <a:p>
            <a:pPr fontAlgn="base"/>
            <a:r>
              <a:rPr lang="en-AU" dirty="0"/>
              <a:t>Clients will </a:t>
            </a:r>
            <a:r>
              <a:rPr lang="en-AU" dirty="0">
                <a:solidFill>
                  <a:schemeClr val="accent2"/>
                </a:solidFill>
              </a:rPr>
              <a:t>‘convert’!</a:t>
            </a:r>
          </a:p>
          <a:p>
            <a:pPr fontAlgn="base"/>
            <a:r>
              <a:rPr lang="en-AU" dirty="0">
                <a:solidFill>
                  <a:schemeClr val="accent2"/>
                </a:solidFill>
              </a:rPr>
              <a:t>Don’t discount T/P</a:t>
            </a:r>
          </a:p>
          <a:p>
            <a:pPr fontAlgn="base"/>
            <a:r>
              <a:rPr lang="en-AU" dirty="0"/>
              <a:t>Temps are your </a:t>
            </a:r>
            <a:r>
              <a:rPr lang="en-AU" dirty="0">
                <a:solidFill>
                  <a:schemeClr val="accent2"/>
                </a:solidFill>
              </a:rPr>
              <a:t>asset</a:t>
            </a:r>
          </a:p>
          <a:p>
            <a:pPr fontAlgn="base"/>
            <a:r>
              <a:rPr lang="en-AU" dirty="0"/>
              <a:t>You </a:t>
            </a:r>
            <a:r>
              <a:rPr lang="en-AU" dirty="0">
                <a:solidFill>
                  <a:schemeClr val="accent2"/>
                </a:solidFill>
              </a:rPr>
              <a:t>lose £ </a:t>
            </a:r>
            <a:r>
              <a:rPr lang="en-AU" dirty="0"/>
              <a:t>on a T/P</a:t>
            </a:r>
          </a:p>
          <a:p>
            <a:pPr fontAlgn="base"/>
            <a:r>
              <a:rPr lang="en-AU" dirty="0"/>
              <a:t>The fallacious </a:t>
            </a:r>
            <a:r>
              <a:rPr lang="en-AU" dirty="0">
                <a:solidFill>
                  <a:schemeClr val="accent2"/>
                </a:solidFill>
              </a:rPr>
              <a:t>hire-purchase </a:t>
            </a:r>
            <a:r>
              <a:rPr lang="en-AU" dirty="0"/>
              <a:t>argument</a:t>
            </a:r>
          </a:p>
          <a:p>
            <a:r>
              <a:rPr lang="en-AU" dirty="0"/>
              <a:t>A temp is an </a:t>
            </a:r>
            <a:r>
              <a:rPr lang="en-AU" dirty="0">
                <a:solidFill>
                  <a:schemeClr val="accent2"/>
                </a:solidFill>
              </a:rPr>
              <a:t>appreciating asset</a:t>
            </a:r>
          </a:p>
          <a:p>
            <a:r>
              <a:rPr lang="en-AU" dirty="0"/>
              <a:t>Do not </a:t>
            </a:r>
            <a:r>
              <a:rPr lang="en-AU" dirty="0">
                <a:solidFill>
                  <a:schemeClr val="accent2"/>
                </a:solidFill>
              </a:rPr>
              <a:t>pro-rata contract </a:t>
            </a:r>
            <a:r>
              <a:rPr lang="en-AU" dirty="0"/>
              <a:t>one-off fees</a:t>
            </a:r>
          </a:p>
          <a:p>
            <a:r>
              <a:rPr lang="en-AU" b="1" dirty="0">
                <a:solidFill>
                  <a:schemeClr val="accent2"/>
                </a:solidFill>
              </a:rPr>
              <a:t>Change your TOB now!</a:t>
            </a:r>
          </a:p>
          <a:p>
            <a:r>
              <a:rPr lang="en-AU" b="1" dirty="0">
                <a:solidFill>
                  <a:schemeClr val="accent2"/>
                </a:solidFill>
              </a:rPr>
              <a:t>Train recruiters now!</a:t>
            </a:r>
          </a:p>
          <a:p>
            <a:endParaRPr lang="en-AU" dirty="0"/>
          </a:p>
        </p:txBody>
      </p:sp>
      <p:sp>
        <p:nvSpPr>
          <p:cNvPr id="4" name="Footer Placeholder 3">
            <a:extLst>
              <a:ext uri="{FF2B5EF4-FFF2-40B4-BE49-F238E27FC236}">
                <a16:creationId xmlns:a16="http://schemas.microsoft.com/office/drawing/2014/main" id="{7AA589EC-1973-EB78-4774-EC026F421B48}"/>
              </a:ext>
            </a:extLst>
          </p:cNvPr>
          <p:cNvSpPr>
            <a:spLocks noGrp="1"/>
          </p:cNvSpPr>
          <p:nvPr>
            <p:ph type="ftr" sz="quarter" idx="10"/>
          </p:nvPr>
        </p:nvSpPr>
        <p:spPr/>
        <p:txBody>
          <a:bodyPr/>
          <a:lstStyle/>
          <a:p>
            <a:r>
              <a:rPr lang="en-AU" dirty="0"/>
              <a:t>The Savage Recruitment Academy.  REC August 2022</a:t>
            </a:r>
          </a:p>
        </p:txBody>
      </p:sp>
    </p:spTree>
    <p:extLst>
      <p:ext uri="{BB962C8B-B14F-4D97-AF65-F5344CB8AC3E}">
        <p14:creationId xmlns:p14="http://schemas.microsoft.com/office/powerpoint/2010/main" val="40489042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ctrTitle"/>
          </p:nvPr>
        </p:nvSpPr>
        <p:spPr>
          <a:xfrm>
            <a:off x="683568" y="2852936"/>
            <a:ext cx="7940543" cy="698676"/>
          </a:xfrm>
        </p:spPr>
        <p:txBody>
          <a:bodyPr>
            <a:noAutofit/>
          </a:bodyPr>
          <a:lstStyle/>
          <a:p>
            <a:br>
              <a:rPr lang="en-US" sz="2800" dirty="0"/>
            </a:br>
            <a:r>
              <a:rPr lang="en-US" sz="3200" dirty="0"/>
              <a:t>Management mantras</a:t>
            </a:r>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789076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208CD-8E3F-4249-A41D-04AD914FCB2C}"/>
              </a:ext>
            </a:extLst>
          </p:cNvPr>
          <p:cNvSpPr>
            <a:spLocks noGrp="1"/>
          </p:cNvSpPr>
          <p:nvPr>
            <p:ph type="title"/>
          </p:nvPr>
        </p:nvSpPr>
        <p:spPr>
          <a:xfrm>
            <a:off x="827088" y="1412776"/>
            <a:ext cx="7412896" cy="2880320"/>
          </a:xfrm>
        </p:spPr>
        <p:txBody>
          <a:bodyPr>
            <a:noAutofit/>
          </a:bodyPr>
          <a:lstStyle/>
          <a:p>
            <a:r>
              <a:rPr lang="en-US" sz="3600" dirty="0"/>
              <a:t>But…</a:t>
            </a:r>
            <a:br>
              <a:rPr lang="en-US" sz="3600" dirty="0"/>
            </a:br>
            <a:br>
              <a:rPr lang="en-US" sz="3600" dirty="0"/>
            </a:br>
            <a:r>
              <a:rPr lang="en-US" sz="3600" dirty="0"/>
              <a:t>The next </a:t>
            </a:r>
            <a:r>
              <a:rPr lang="en-US" sz="3600" dirty="0">
                <a:solidFill>
                  <a:schemeClr val="accent2"/>
                </a:solidFill>
              </a:rPr>
              <a:t>24 months </a:t>
            </a:r>
            <a:r>
              <a:rPr lang="en-US" sz="3600" dirty="0"/>
              <a:t>will see the emergence of </a:t>
            </a:r>
            <a:r>
              <a:rPr lang="en-US" sz="3600" dirty="0">
                <a:solidFill>
                  <a:schemeClr val="accent6"/>
                </a:solidFill>
              </a:rPr>
              <a:t>two types </a:t>
            </a:r>
            <a:r>
              <a:rPr lang="en-US" sz="3600" dirty="0"/>
              <a:t>of recruitment companies.</a:t>
            </a:r>
            <a:br>
              <a:rPr lang="en-US" sz="3600" dirty="0"/>
            </a:br>
            <a:br>
              <a:rPr lang="en-US" sz="3600" dirty="0"/>
            </a:br>
            <a:r>
              <a:rPr lang="en-US" sz="3600" dirty="0">
                <a:solidFill>
                  <a:schemeClr val="accent6"/>
                </a:solidFill>
              </a:rPr>
              <a:t>Winners</a:t>
            </a:r>
            <a:r>
              <a:rPr lang="en-US" sz="3600" dirty="0"/>
              <a:t> and </a:t>
            </a:r>
            <a:r>
              <a:rPr lang="en-US" sz="3600" dirty="0">
                <a:solidFill>
                  <a:schemeClr val="accent6"/>
                </a:solidFill>
              </a:rPr>
              <a:t>losers</a:t>
            </a:r>
            <a:br>
              <a:rPr lang="en-US" sz="3600" dirty="0">
                <a:solidFill>
                  <a:schemeClr val="accent6"/>
                </a:solidFill>
              </a:rPr>
            </a:br>
            <a:br>
              <a:rPr lang="en-US" sz="3600" dirty="0">
                <a:solidFill>
                  <a:schemeClr val="accent6"/>
                </a:solidFill>
              </a:rPr>
            </a:br>
            <a:r>
              <a:rPr lang="en-US" sz="3600" dirty="0">
                <a:solidFill>
                  <a:schemeClr val="accent6"/>
                </a:solidFill>
              </a:rPr>
              <a:t>(</a:t>
            </a:r>
            <a:r>
              <a:rPr lang="en-US" sz="3600" dirty="0"/>
              <a:t>Which one are </a:t>
            </a:r>
            <a:r>
              <a:rPr lang="en-US" sz="3600" dirty="0">
                <a:solidFill>
                  <a:schemeClr val="accent6"/>
                </a:solidFill>
              </a:rPr>
              <a:t>you?)</a:t>
            </a:r>
          </a:p>
        </p:txBody>
      </p:sp>
      <p:sp>
        <p:nvSpPr>
          <p:cNvPr id="3" name="Footer Placeholder 2">
            <a:extLst>
              <a:ext uri="{FF2B5EF4-FFF2-40B4-BE49-F238E27FC236}">
                <a16:creationId xmlns:a16="http://schemas.microsoft.com/office/drawing/2014/main" id="{EF8831E3-6B37-0245-83AB-109DAB32324F}"/>
              </a:ext>
            </a:extLst>
          </p:cNvPr>
          <p:cNvSpPr>
            <a:spLocks noGrp="1"/>
          </p:cNvSpPr>
          <p:nvPr>
            <p:ph type="ftr" sz="quarter" idx="10"/>
          </p:nvPr>
        </p:nvSpPr>
        <p:spPr>
          <a:xfrm>
            <a:off x="467544" y="5877273"/>
            <a:ext cx="5256981" cy="648072"/>
          </a:xfrm>
        </p:spPr>
        <p:txBody>
          <a:bodyPr/>
          <a:lstStyle/>
          <a:p>
            <a:r>
              <a:rPr lang="en-AU" dirty="0"/>
              <a:t>The Savage Recruitment Academy.  REC August 2022</a:t>
            </a:r>
          </a:p>
        </p:txBody>
      </p:sp>
    </p:spTree>
    <p:extLst>
      <p:ext uri="{BB962C8B-B14F-4D97-AF65-F5344CB8AC3E}">
        <p14:creationId xmlns:p14="http://schemas.microsoft.com/office/powerpoint/2010/main" val="403921707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82036-06B0-5246-B82A-57DC6EB22971}"/>
              </a:ext>
            </a:extLst>
          </p:cNvPr>
          <p:cNvSpPr>
            <a:spLocks noGrp="1"/>
          </p:cNvSpPr>
          <p:nvPr>
            <p:ph type="title"/>
          </p:nvPr>
        </p:nvSpPr>
        <p:spPr>
          <a:xfrm>
            <a:off x="625840" y="360000"/>
            <a:ext cx="7892320" cy="720000"/>
          </a:xfrm>
        </p:spPr>
        <p:txBody>
          <a:bodyPr>
            <a:normAutofit/>
          </a:bodyPr>
          <a:lstStyle/>
          <a:p>
            <a:pPr algn="ctr"/>
            <a:r>
              <a:rPr lang="en-US" sz="3200" dirty="0"/>
              <a:t>Redefine ‘Productivity’</a:t>
            </a:r>
          </a:p>
        </p:txBody>
      </p:sp>
      <p:sp>
        <p:nvSpPr>
          <p:cNvPr id="3" name="Content Placeholder 2">
            <a:extLst>
              <a:ext uri="{FF2B5EF4-FFF2-40B4-BE49-F238E27FC236}">
                <a16:creationId xmlns:a16="http://schemas.microsoft.com/office/drawing/2014/main" id="{64635F57-3860-B843-81C4-E91D6B17727F}"/>
              </a:ext>
            </a:extLst>
          </p:cNvPr>
          <p:cNvSpPr>
            <a:spLocks noGrp="1"/>
          </p:cNvSpPr>
          <p:nvPr>
            <p:ph idx="1"/>
          </p:nvPr>
        </p:nvSpPr>
        <p:spPr>
          <a:xfrm>
            <a:off x="775588" y="1080000"/>
            <a:ext cx="7592824" cy="5517352"/>
          </a:xfrm>
        </p:spPr>
        <p:txBody>
          <a:bodyPr>
            <a:noAutofit/>
          </a:bodyPr>
          <a:lstStyle/>
          <a:p>
            <a:pPr lvl="0"/>
            <a:r>
              <a:rPr lang="en-AU" dirty="0"/>
              <a:t>Lift the measurement, not drop it</a:t>
            </a:r>
          </a:p>
          <a:p>
            <a:pPr lvl="0"/>
            <a:r>
              <a:rPr lang="en-AU" dirty="0">
                <a:solidFill>
                  <a:schemeClr val="accent2"/>
                </a:solidFill>
              </a:rPr>
              <a:t>Reinvent</a:t>
            </a:r>
            <a:r>
              <a:rPr lang="en-AU" dirty="0"/>
              <a:t> KPIs. (</a:t>
            </a:r>
            <a:r>
              <a:rPr lang="en-AU" u="sng" dirty="0"/>
              <a:t>Critical!!! See my eBook and webinar)</a:t>
            </a:r>
          </a:p>
          <a:p>
            <a:pPr lvl="0"/>
            <a:r>
              <a:rPr lang="en-AU" dirty="0"/>
              <a:t>Shape for each individual</a:t>
            </a:r>
          </a:p>
          <a:p>
            <a:pPr lvl="0"/>
            <a:r>
              <a:rPr lang="en-AU" dirty="0"/>
              <a:t>Measure </a:t>
            </a:r>
            <a:r>
              <a:rPr lang="en-AU" dirty="0">
                <a:solidFill>
                  <a:schemeClr val="accent2"/>
                </a:solidFill>
              </a:rPr>
              <a:t>selling, not spamming</a:t>
            </a:r>
          </a:p>
          <a:p>
            <a:pPr lvl="0"/>
            <a:r>
              <a:rPr lang="en-AU" dirty="0">
                <a:solidFill>
                  <a:schemeClr val="accent2"/>
                </a:solidFill>
              </a:rPr>
              <a:t>Reward</a:t>
            </a:r>
            <a:r>
              <a:rPr lang="en-AU" dirty="0"/>
              <a:t> the outcome</a:t>
            </a:r>
          </a:p>
          <a:p>
            <a:pPr lvl="0"/>
            <a:r>
              <a:rPr lang="en-AU" dirty="0"/>
              <a:t>Daily goals</a:t>
            </a:r>
          </a:p>
          <a:p>
            <a:pPr lvl="0"/>
            <a:r>
              <a:rPr lang="en-AU" dirty="0"/>
              <a:t>Laser like </a:t>
            </a:r>
            <a:r>
              <a:rPr lang="en-AU" dirty="0">
                <a:solidFill>
                  <a:schemeClr val="accent2"/>
                </a:solidFill>
              </a:rPr>
              <a:t>focus. </a:t>
            </a:r>
            <a:r>
              <a:rPr lang="en-AU" dirty="0"/>
              <a:t>(</a:t>
            </a:r>
            <a:r>
              <a:rPr lang="en-AU" i="1" dirty="0"/>
              <a:t>This is what you need to do</a:t>
            </a:r>
            <a:r>
              <a:rPr lang="en-AU" dirty="0"/>
              <a:t>)</a:t>
            </a:r>
          </a:p>
          <a:p>
            <a:pPr lvl="0"/>
            <a:r>
              <a:rPr lang="en-AU" dirty="0"/>
              <a:t>Remember:</a:t>
            </a:r>
            <a:r>
              <a:rPr lang="en-AU" dirty="0">
                <a:solidFill>
                  <a:schemeClr val="accent2"/>
                </a:solidFill>
              </a:rPr>
              <a:t> Accountability </a:t>
            </a:r>
            <a:r>
              <a:rPr lang="en-AU" dirty="0"/>
              <a:t>(</a:t>
            </a:r>
            <a:r>
              <a:rPr lang="en-AU" i="1" dirty="0"/>
              <a:t>theirs)</a:t>
            </a:r>
            <a:r>
              <a:rPr lang="en-AU" dirty="0"/>
              <a:t> and </a:t>
            </a:r>
            <a:r>
              <a:rPr lang="en-AU" dirty="0">
                <a:solidFill>
                  <a:schemeClr val="accent2"/>
                </a:solidFill>
              </a:rPr>
              <a:t>Consequences</a:t>
            </a:r>
            <a:r>
              <a:rPr lang="en-AU" dirty="0"/>
              <a:t> (</a:t>
            </a:r>
            <a:r>
              <a:rPr lang="en-AU" i="1" dirty="0"/>
              <a:t>for them</a:t>
            </a:r>
            <a:r>
              <a:rPr lang="en-AU" dirty="0"/>
              <a:t>)</a:t>
            </a:r>
          </a:p>
          <a:p>
            <a:pPr lvl="0"/>
            <a:r>
              <a:rPr lang="en-AU" dirty="0">
                <a:solidFill>
                  <a:schemeClr val="accent2"/>
                </a:solidFill>
              </a:rPr>
              <a:t>Pivot</a:t>
            </a:r>
            <a:r>
              <a:rPr lang="en-AU" dirty="0"/>
              <a:t> and </a:t>
            </a:r>
            <a:r>
              <a:rPr lang="en-AU" dirty="0">
                <a:solidFill>
                  <a:schemeClr val="accent2"/>
                </a:solidFill>
              </a:rPr>
              <a:t>shift</a:t>
            </a:r>
            <a:r>
              <a:rPr lang="en-AU" dirty="0"/>
              <a:t> constantly</a:t>
            </a:r>
            <a:endParaRPr lang="en-US" dirty="0"/>
          </a:p>
        </p:txBody>
      </p:sp>
      <p:sp>
        <p:nvSpPr>
          <p:cNvPr id="4" name="Footer Placeholder 3">
            <a:extLst>
              <a:ext uri="{FF2B5EF4-FFF2-40B4-BE49-F238E27FC236}">
                <a16:creationId xmlns:a16="http://schemas.microsoft.com/office/drawing/2014/main" id="{60E60217-B04F-5447-8854-40B76AC976BB}"/>
              </a:ext>
            </a:extLst>
          </p:cNvPr>
          <p:cNvSpPr>
            <a:spLocks noGrp="1"/>
          </p:cNvSpPr>
          <p:nvPr>
            <p:ph type="ftr" sz="quarter" idx="10"/>
          </p:nvPr>
        </p:nvSpPr>
        <p:spPr/>
        <p:txBody>
          <a:bodyPr/>
          <a:lstStyle/>
          <a:p>
            <a:r>
              <a:rPr lang="en-AU" dirty="0"/>
              <a:t>The Savage Recruitment Academy.  REC August 2022</a:t>
            </a:r>
          </a:p>
        </p:txBody>
      </p:sp>
    </p:spTree>
    <p:extLst>
      <p:ext uri="{BB962C8B-B14F-4D97-AF65-F5344CB8AC3E}">
        <p14:creationId xmlns:p14="http://schemas.microsoft.com/office/powerpoint/2010/main" val="4710830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EBC57-6F8E-4740-A425-80930AD36898}"/>
              </a:ext>
            </a:extLst>
          </p:cNvPr>
          <p:cNvSpPr>
            <a:spLocks noGrp="1"/>
          </p:cNvSpPr>
          <p:nvPr>
            <p:ph type="title"/>
          </p:nvPr>
        </p:nvSpPr>
        <p:spPr/>
        <p:txBody>
          <a:bodyPr/>
          <a:lstStyle/>
          <a:p>
            <a:r>
              <a:rPr lang="en-US" dirty="0">
                <a:solidFill>
                  <a:schemeClr val="accent2"/>
                </a:solidFill>
              </a:rPr>
              <a:t>Free</a:t>
            </a:r>
            <a:r>
              <a:rPr lang="en-US" dirty="0"/>
              <a:t> KPI and Productivity </a:t>
            </a:r>
            <a:r>
              <a:rPr lang="en-US" dirty="0">
                <a:solidFill>
                  <a:schemeClr val="accent2"/>
                </a:solidFill>
              </a:rPr>
              <a:t>eBook</a:t>
            </a:r>
          </a:p>
        </p:txBody>
      </p:sp>
      <p:sp>
        <p:nvSpPr>
          <p:cNvPr id="4" name="Footer Placeholder 3">
            <a:extLst>
              <a:ext uri="{FF2B5EF4-FFF2-40B4-BE49-F238E27FC236}">
                <a16:creationId xmlns:a16="http://schemas.microsoft.com/office/drawing/2014/main" id="{0F423A93-ABB5-BC4D-95F1-38FC79803E7E}"/>
              </a:ext>
            </a:extLst>
          </p:cNvPr>
          <p:cNvSpPr>
            <a:spLocks noGrp="1"/>
          </p:cNvSpPr>
          <p:nvPr>
            <p:ph type="ftr" sz="quarter" idx="10"/>
          </p:nvPr>
        </p:nvSpPr>
        <p:spPr/>
        <p:txBody>
          <a:bodyPr/>
          <a:lstStyle/>
          <a:p>
            <a:r>
              <a:rPr lang="en-AU" dirty="0"/>
              <a:t>The Savage Recruitment Academy.  REC August 2022</a:t>
            </a:r>
          </a:p>
        </p:txBody>
      </p:sp>
      <p:pic>
        <p:nvPicPr>
          <p:cNvPr id="7" name="Content Placeholder 6" descr="A picture containing text, person, screenshot&#10;&#10;Description automatically generated">
            <a:extLst>
              <a:ext uri="{FF2B5EF4-FFF2-40B4-BE49-F238E27FC236}">
                <a16:creationId xmlns:a16="http://schemas.microsoft.com/office/drawing/2014/main" id="{6A1796A1-BD0B-C946-A467-5745E90E2F3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67745" y="1325843"/>
            <a:ext cx="4730948" cy="4452657"/>
          </a:xfrm>
          <a:prstGeom prst="rect">
            <a:avLst/>
          </a:prstGeom>
        </p:spPr>
      </p:pic>
    </p:spTree>
    <p:extLst>
      <p:ext uri="{BB962C8B-B14F-4D97-AF65-F5344CB8AC3E}">
        <p14:creationId xmlns:p14="http://schemas.microsoft.com/office/powerpoint/2010/main" val="162533832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C1C8EDF6-3564-4DD0-8B19-3B0436C55048}"/>
              </a:ext>
            </a:extLst>
          </p:cNvPr>
          <p:cNvGraphicFramePr/>
          <p:nvPr>
            <p:extLst>
              <p:ext uri="{D42A27DB-BD31-4B8C-83A1-F6EECF244321}">
                <p14:modId xmlns:p14="http://schemas.microsoft.com/office/powerpoint/2010/main" val="3674733657"/>
              </p:ext>
            </p:extLst>
          </p:nvPr>
        </p:nvGraphicFramePr>
        <p:xfrm>
          <a:off x="827088" y="1080000"/>
          <a:ext cx="7777360" cy="4741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a:extLst>
              <a:ext uri="{FF2B5EF4-FFF2-40B4-BE49-F238E27FC236}">
                <a16:creationId xmlns:a16="http://schemas.microsoft.com/office/drawing/2014/main" id="{F6F517AD-9129-43BD-BBEC-50333A43AE11}"/>
              </a:ext>
            </a:extLst>
          </p:cNvPr>
          <p:cNvSpPr>
            <a:spLocks noGrp="1"/>
          </p:cNvSpPr>
          <p:nvPr>
            <p:ph type="title"/>
          </p:nvPr>
        </p:nvSpPr>
        <p:spPr>
          <a:xfrm>
            <a:off x="625840" y="360000"/>
            <a:ext cx="7892320" cy="720000"/>
          </a:xfrm>
        </p:spPr>
        <p:txBody>
          <a:bodyPr>
            <a:normAutofit/>
          </a:bodyPr>
          <a:lstStyle/>
          <a:p>
            <a:pPr algn="ctr"/>
            <a:r>
              <a:rPr lang="en-AU" sz="2800" dirty="0"/>
              <a:t>Accountability. The Missing Link.</a:t>
            </a:r>
          </a:p>
        </p:txBody>
      </p:sp>
      <p:sp>
        <p:nvSpPr>
          <p:cNvPr id="2" name="Footer Placeholder 1">
            <a:extLst>
              <a:ext uri="{FF2B5EF4-FFF2-40B4-BE49-F238E27FC236}">
                <a16:creationId xmlns:a16="http://schemas.microsoft.com/office/drawing/2014/main" id="{A3524FEC-0933-DC4A-B44E-7007EAE0707F}"/>
              </a:ext>
            </a:extLst>
          </p:cNvPr>
          <p:cNvSpPr>
            <a:spLocks noGrp="1"/>
          </p:cNvSpPr>
          <p:nvPr>
            <p:ph type="ftr" sz="quarter" idx="10"/>
          </p:nvPr>
        </p:nvSpPr>
        <p:spPr/>
        <p:txBody>
          <a:bodyPr/>
          <a:lstStyle/>
          <a:p>
            <a:r>
              <a:rPr lang="en-AU" dirty="0"/>
              <a:t>The Savage Recruitment Academy.  REC August 2022</a:t>
            </a:r>
          </a:p>
        </p:txBody>
      </p:sp>
    </p:spTree>
    <p:extLst>
      <p:ext uri="{BB962C8B-B14F-4D97-AF65-F5344CB8AC3E}">
        <p14:creationId xmlns:p14="http://schemas.microsoft.com/office/powerpoint/2010/main" val="100792039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CFA75-D165-ED43-9F20-B667B14E976D}"/>
              </a:ext>
            </a:extLst>
          </p:cNvPr>
          <p:cNvSpPr>
            <a:spLocks noGrp="1"/>
          </p:cNvSpPr>
          <p:nvPr>
            <p:ph type="title"/>
          </p:nvPr>
        </p:nvSpPr>
        <p:spPr>
          <a:xfrm>
            <a:off x="625840" y="360000"/>
            <a:ext cx="7892320" cy="720000"/>
          </a:xfrm>
        </p:spPr>
        <p:txBody>
          <a:bodyPr>
            <a:normAutofit/>
          </a:bodyPr>
          <a:lstStyle/>
          <a:p>
            <a:pPr algn="ctr"/>
            <a:r>
              <a:rPr lang="en-US" sz="3200" dirty="0"/>
              <a:t>Building a Second Tier of Management</a:t>
            </a:r>
          </a:p>
        </p:txBody>
      </p:sp>
      <p:sp>
        <p:nvSpPr>
          <p:cNvPr id="3" name="Content Placeholder 2">
            <a:extLst>
              <a:ext uri="{FF2B5EF4-FFF2-40B4-BE49-F238E27FC236}">
                <a16:creationId xmlns:a16="http://schemas.microsoft.com/office/drawing/2014/main" id="{CD88EC8A-BF7B-7F44-AC8D-1A867DA0243E}"/>
              </a:ext>
            </a:extLst>
          </p:cNvPr>
          <p:cNvSpPr>
            <a:spLocks noGrp="1"/>
          </p:cNvSpPr>
          <p:nvPr>
            <p:ph idx="1"/>
          </p:nvPr>
        </p:nvSpPr>
        <p:spPr>
          <a:xfrm>
            <a:off x="795601" y="1101551"/>
            <a:ext cx="7520816" cy="4248000"/>
          </a:xfrm>
        </p:spPr>
        <p:txBody>
          <a:bodyPr>
            <a:normAutofit lnSpcReduction="10000"/>
          </a:bodyPr>
          <a:lstStyle/>
          <a:p>
            <a:r>
              <a:rPr lang="en-US" sz="3200" dirty="0"/>
              <a:t>Promotion mistakes</a:t>
            </a:r>
          </a:p>
          <a:p>
            <a:r>
              <a:rPr lang="en-US" sz="3200" dirty="0"/>
              <a:t>Identify the </a:t>
            </a:r>
            <a:r>
              <a:rPr lang="en-US" sz="3200" dirty="0">
                <a:solidFill>
                  <a:schemeClr val="accent2"/>
                </a:solidFill>
              </a:rPr>
              <a:t>next generation</a:t>
            </a:r>
          </a:p>
          <a:p>
            <a:r>
              <a:rPr lang="en-US" sz="3200" dirty="0"/>
              <a:t>Promote </a:t>
            </a:r>
            <a:r>
              <a:rPr lang="en-US" sz="3200" dirty="0">
                <a:solidFill>
                  <a:schemeClr val="accent2"/>
                </a:solidFill>
              </a:rPr>
              <a:t>early?</a:t>
            </a:r>
          </a:p>
          <a:p>
            <a:r>
              <a:rPr lang="en-US" sz="3200" dirty="0"/>
              <a:t>Accountability</a:t>
            </a:r>
          </a:p>
          <a:p>
            <a:r>
              <a:rPr lang="en-US" sz="3200" dirty="0"/>
              <a:t>Tie them in</a:t>
            </a:r>
          </a:p>
          <a:p>
            <a:r>
              <a:rPr lang="en-US" sz="3200" dirty="0">
                <a:solidFill>
                  <a:schemeClr val="accent2"/>
                </a:solidFill>
              </a:rPr>
              <a:t>Reward them </a:t>
            </a:r>
            <a:r>
              <a:rPr lang="en-US" sz="3200" dirty="0"/>
              <a:t>for what you need done!</a:t>
            </a:r>
          </a:p>
          <a:p>
            <a:r>
              <a:rPr lang="en-US" sz="3200" dirty="0">
                <a:solidFill>
                  <a:schemeClr val="accent2"/>
                </a:solidFill>
              </a:rPr>
              <a:t>Everybody sells</a:t>
            </a:r>
            <a:r>
              <a:rPr lang="en-US" sz="3200" dirty="0"/>
              <a:t>, baby!</a:t>
            </a:r>
          </a:p>
        </p:txBody>
      </p:sp>
      <p:sp>
        <p:nvSpPr>
          <p:cNvPr id="4" name="Footer Placeholder 3">
            <a:extLst>
              <a:ext uri="{FF2B5EF4-FFF2-40B4-BE49-F238E27FC236}">
                <a16:creationId xmlns:a16="http://schemas.microsoft.com/office/drawing/2014/main" id="{EF0262C3-A26E-264F-83D9-767A5B4D891A}"/>
              </a:ext>
            </a:extLst>
          </p:cNvPr>
          <p:cNvSpPr>
            <a:spLocks noGrp="1"/>
          </p:cNvSpPr>
          <p:nvPr>
            <p:ph type="ftr" sz="quarter" idx="10"/>
          </p:nvPr>
        </p:nvSpPr>
        <p:spPr/>
        <p:txBody>
          <a:bodyPr/>
          <a:lstStyle/>
          <a:p>
            <a:r>
              <a:rPr lang="en-AU" dirty="0"/>
              <a:t>The Savage Recruitment Academy.  REC August 2022</a:t>
            </a:r>
          </a:p>
        </p:txBody>
      </p:sp>
    </p:spTree>
    <p:extLst>
      <p:ext uri="{BB962C8B-B14F-4D97-AF65-F5344CB8AC3E}">
        <p14:creationId xmlns:p14="http://schemas.microsoft.com/office/powerpoint/2010/main" val="129549513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FEC34-8BFA-E845-9D56-F38A8A155299}"/>
              </a:ext>
            </a:extLst>
          </p:cNvPr>
          <p:cNvSpPr>
            <a:spLocks noGrp="1"/>
          </p:cNvSpPr>
          <p:nvPr>
            <p:ph type="title"/>
          </p:nvPr>
        </p:nvSpPr>
        <p:spPr>
          <a:xfrm>
            <a:off x="795600" y="260648"/>
            <a:ext cx="7892320" cy="984952"/>
          </a:xfrm>
        </p:spPr>
        <p:txBody>
          <a:bodyPr/>
          <a:lstStyle/>
          <a:p>
            <a:r>
              <a:rPr lang="en-US" dirty="0"/>
              <a:t>Today is the VERY SHORT VERSION</a:t>
            </a:r>
          </a:p>
        </p:txBody>
      </p:sp>
      <p:pic>
        <p:nvPicPr>
          <p:cNvPr id="6" name="Content Placeholder 5" descr="Diagram&#10;&#10;Description automatically generated">
            <a:extLst>
              <a:ext uri="{FF2B5EF4-FFF2-40B4-BE49-F238E27FC236}">
                <a16:creationId xmlns:a16="http://schemas.microsoft.com/office/drawing/2014/main" id="{D0529046-A9CF-604B-90D8-5E9B7509302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731" y="1484784"/>
            <a:ext cx="8640538" cy="3384376"/>
          </a:xfrm>
        </p:spPr>
      </p:pic>
      <p:sp>
        <p:nvSpPr>
          <p:cNvPr id="4" name="Footer Placeholder 3">
            <a:extLst>
              <a:ext uri="{FF2B5EF4-FFF2-40B4-BE49-F238E27FC236}">
                <a16:creationId xmlns:a16="http://schemas.microsoft.com/office/drawing/2014/main" id="{3C1914B2-F912-C745-8E0C-4C0B3D576A8A}"/>
              </a:ext>
            </a:extLst>
          </p:cNvPr>
          <p:cNvSpPr>
            <a:spLocks noGrp="1"/>
          </p:cNvSpPr>
          <p:nvPr>
            <p:ph type="ftr" sz="quarter" idx="11"/>
          </p:nvPr>
        </p:nvSpPr>
        <p:spPr>
          <a:xfrm>
            <a:off x="1099599" y="5949280"/>
            <a:ext cx="6528000" cy="648072"/>
          </a:xfrm>
          <a:prstGeom prst="rect">
            <a:avLst/>
          </a:prstGeom>
        </p:spPr>
        <p:txBody>
          <a:bodyPr vert="horz" lIns="0" tIns="0" rIns="0" bIns="0" rtlCol="0" anchor="b" anchorCtr="0"/>
          <a:lstStyle>
            <a:defPPr>
              <a:defRPr lang="en-US"/>
            </a:defPPr>
            <a:lvl1pPr marL="0" algn="l" defTabSz="914400" rtl="0" eaLnBrk="1" latinLnBrk="0" hangingPunct="1">
              <a:defRPr sz="1400" kern="1200">
                <a:solidFill>
                  <a:schemeClr val="bg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The Savage Recruitment Academy.  REC August 2022</a:t>
            </a:r>
            <a:endParaRPr lang="en-AU" dirty="0"/>
          </a:p>
        </p:txBody>
      </p:sp>
    </p:spTree>
    <p:extLst>
      <p:ext uri="{BB962C8B-B14F-4D97-AF65-F5344CB8AC3E}">
        <p14:creationId xmlns:p14="http://schemas.microsoft.com/office/powerpoint/2010/main" val="169056983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ctrTitle"/>
          </p:nvPr>
        </p:nvSpPr>
        <p:spPr>
          <a:xfrm>
            <a:off x="683568" y="2852936"/>
            <a:ext cx="7940543" cy="698676"/>
          </a:xfrm>
        </p:spPr>
        <p:txBody>
          <a:bodyPr>
            <a:noAutofit/>
          </a:bodyPr>
          <a:lstStyle/>
          <a:p>
            <a:br>
              <a:rPr lang="en-US" sz="2800" dirty="0"/>
            </a:br>
            <a:r>
              <a:rPr lang="en-US" sz="3200" dirty="0"/>
              <a:t>Fix the hole in your roof before the rain comes!</a:t>
            </a:r>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0019430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C6ACE-1E06-55FB-A47C-E84779CA03A7}"/>
              </a:ext>
            </a:extLst>
          </p:cNvPr>
          <p:cNvSpPr>
            <a:spLocks noGrp="1"/>
          </p:cNvSpPr>
          <p:nvPr>
            <p:ph type="title"/>
          </p:nvPr>
        </p:nvSpPr>
        <p:spPr/>
        <p:txBody>
          <a:bodyPr>
            <a:normAutofit fontScale="90000"/>
          </a:bodyPr>
          <a:lstStyle/>
          <a:p>
            <a:r>
              <a:rPr lang="en-AU" dirty="0"/>
              <a:t>What will happen when the </a:t>
            </a:r>
            <a:r>
              <a:rPr lang="en-AU" dirty="0">
                <a:solidFill>
                  <a:schemeClr val="accent2"/>
                </a:solidFill>
              </a:rPr>
              <a:t>market turns?</a:t>
            </a:r>
            <a:br>
              <a:rPr lang="en-AU" dirty="0"/>
            </a:br>
            <a:br>
              <a:rPr lang="en-AU" dirty="0"/>
            </a:br>
            <a:r>
              <a:rPr lang="en-AU" dirty="0"/>
              <a:t>More candidates than jobs</a:t>
            </a:r>
            <a:br>
              <a:rPr lang="en-AU" dirty="0"/>
            </a:br>
            <a:br>
              <a:rPr lang="en-AU" dirty="0"/>
            </a:br>
            <a:r>
              <a:rPr lang="en-AU" dirty="0"/>
              <a:t>How will </a:t>
            </a:r>
            <a:r>
              <a:rPr lang="en-AU" dirty="0">
                <a:solidFill>
                  <a:schemeClr val="accent2"/>
                </a:solidFill>
              </a:rPr>
              <a:t>that impact </a:t>
            </a:r>
            <a:r>
              <a:rPr lang="en-AU" dirty="0"/>
              <a:t>each of you?</a:t>
            </a:r>
            <a:br>
              <a:rPr lang="en-AU" dirty="0"/>
            </a:br>
            <a:br>
              <a:rPr lang="en-AU" dirty="0"/>
            </a:br>
            <a:r>
              <a:rPr lang="en-AU" dirty="0"/>
              <a:t>What can you do now to </a:t>
            </a:r>
            <a:r>
              <a:rPr lang="en-AU" dirty="0">
                <a:solidFill>
                  <a:schemeClr val="accent2"/>
                </a:solidFill>
              </a:rPr>
              <a:t>mitigate the risk?</a:t>
            </a:r>
          </a:p>
        </p:txBody>
      </p:sp>
      <p:sp>
        <p:nvSpPr>
          <p:cNvPr id="3" name="Footer Placeholder 2">
            <a:extLst>
              <a:ext uri="{FF2B5EF4-FFF2-40B4-BE49-F238E27FC236}">
                <a16:creationId xmlns:a16="http://schemas.microsoft.com/office/drawing/2014/main" id="{E5F5B505-6C88-D0B1-BEFE-256C4BCDE299}"/>
              </a:ext>
            </a:extLst>
          </p:cNvPr>
          <p:cNvSpPr>
            <a:spLocks noGrp="1"/>
          </p:cNvSpPr>
          <p:nvPr>
            <p:ph type="ftr" sz="quarter" idx="10"/>
          </p:nvPr>
        </p:nvSpPr>
        <p:spPr/>
        <p:txBody>
          <a:bodyPr/>
          <a:lstStyle/>
          <a:p>
            <a:r>
              <a:rPr lang="en-AU" dirty="0"/>
              <a:t>The Savage Recruitment Academy.  REC August 2022</a:t>
            </a:r>
          </a:p>
        </p:txBody>
      </p:sp>
    </p:spTree>
    <p:extLst>
      <p:ext uri="{BB962C8B-B14F-4D97-AF65-F5344CB8AC3E}">
        <p14:creationId xmlns:p14="http://schemas.microsoft.com/office/powerpoint/2010/main" val="55872577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D5B49-4FEB-A3BD-FFB7-980F94286F9F}"/>
              </a:ext>
            </a:extLst>
          </p:cNvPr>
          <p:cNvSpPr>
            <a:spLocks noGrp="1"/>
          </p:cNvSpPr>
          <p:nvPr>
            <p:ph type="title"/>
          </p:nvPr>
        </p:nvSpPr>
        <p:spPr>
          <a:xfrm>
            <a:off x="539552" y="335119"/>
            <a:ext cx="8148368" cy="909465"/>
          </a:xfrm>
        </p:spPr>
        <p:txBody>
          <a:bodyPr>
            <a:normAutofit fontScale="90000"/>
          </a:bodyPr>
          <a:lstStyle/>
          <a:p>
            <a:r>
              <a:rPr lang="en-AU" dirty="0"/>
              <a:t>How do you prepare for the ‘</a:t>
            </a:r>
            <a:r>
              <a:rPr lang="en-AU" dirty="0">
                <a:solidFill>
                  <a:schemeClr val="accent2"/>
                </a:solidFill>
              </a:rPr>
              <a:t>Unknown Knowns</a:t>
            </a:r>
            <a:r>
              <a:rPr lang="en-AU" dirty="0"/>
              <a:t>’?</a:t>
            </a:r>
          </a:p>
        </p:txBody>
      </p:sp>
      <p:sp>
        <p:nvSpPr>
          <p:cNvPr id="3" name="Content Placeholder 2">
            <a:extLst>
              <a:ext uri="{FF2B5EF4-FFF2-40B4-BE49-F238E27FC236}">
                <a16:creationId xmlns:a16="http://schemas.microsoft.com/office/drawing/2014/main" id="{FD4EFF60-9FBE-91CA-8FBE-91B2AC319AE5}"/>
              </a:ext>
            </a:extLst>
          </p:cNvPr>
          <p:cNvSpPr>
            <a:spLocks noGrp="1"/>
          </p:cNvSpPr>
          <p:nvPr>
            <p:ph idx="1"/>
          </p:nvPr>
        </p:nvSpPr>
        <p:spPr/>
        <p:txBody>
          <a:bodyPr/>
          <a:lstStyle/>
          <a:p>
            <a:r>
              <a:rPr lang="en-AU" dirty="0"/>
              <a:t>Are you ready for the next ‘Grey Swan Event’?</a:t>
            </a:r>
          </a:p>
          <a:p>
            <a:r>
              <a:rPr lang="en-AU" dirty="0"/>
              <a:t>Pay attention</a:t>
            </a:r>
          </a:p>
          <a:p>
            <a:r>
              <a:rPr lang="en-AU" dirty="0"/>
              <a:t>Stay paranoid</a:t>
            </a:r>
          </a:p>
          <a:p>
            <a:r>
              <a:rPr lang="en-AU" dirty="0"/>
              <a:t>Reject complacency</a:t>
            </a:r>
          </a:p>
          <a:p>
            <a:r>
              <a:rPr lang="en-AU" dirty="0"/>
              <a:t>Look back to look forward</a:t>
            </a:r>
          </a:p>
          <a:p>
            <a:r>
              <a:rPr lang="en-AU" dirty="0"/>
              <a:t>Look for anomalies</a:t>
            </a:r>
          </a:p>
          <a:p>
            <a:r>
              <a:rPr lang="en-AU" dirty="0"/>
              <a:t>Simulate scenarios and role play the action-plan</a:t>
            </a:r>
          </a:p>
        </p:txBody>
      </p:sp>
      <p:sp>
        <p:nvSpPr>
          <p:cNvPr id="4" name="Footer Placeholder 3">
            <a:extLst>
              <a:ext uri="{FF2B5EF4-FFF2-40B4-BE49-F238E27FC236}">
                <a16:creationId xmlns:a16="http://schemas.microsoft.com/office/drawing/2014/main" id="{D50CA633-EA77-C24B-79C7-BC2797E1DCE3}"/>
              </a:ext>
            </a:extLst>
          </p:cNvPr>
          <p:cNvSpPr>
            <a:spLocks noGrp="1"/>
          </p:cNvSpPr>
          <p:nvPr>
            <p:ph type="ftr" sz="quarter" idx="10"/>
          </p:nvPr>
        </p:nvSpPr>
        <p:spPr/>
        <p:txBody>
          <a:bodyPr/>
          <a:lstStyle/>
          <a:p>
            <a:r>
              <a:rPr lang="en-AU" dirty="0"/>
              <a:t>The Savage Recruitment Academy.  REC August 2022</a:t>
            </a:r>
          </a:p>
        </p:txBody>
      </p:sp>
    </p:spTree>
    <p:extLst>
      <p:ext uri="{BB962C8B-B14F-4D97-AF65-F5344CB8AC3E}">
        <p14:creationId xmlns:p14="http://schemas.microsoft.com/office/powerpoint/2010/main" val="74926495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616A3-DD35-79D3-4582-B244C98D68DA}"/>
              </a:ext>
            </a:extLst>
          </p:cNvPr>
          <p:cNvSpPr>
            <a:spLocks noGrp="1"/>
          </p:cNvSpPr>
          <p:nvPr>
            <p:ph type="title"/>
          </p:nvPr>
        </p:nvSpPr>
        <p:spPr/>
        <p:txBody>
          <a:bodyPr>
            <a:normAutofit fontScale="90000"/>
          </a:bodyPr>
          <a:lstStyle/>
          <a:p>
            <a:r>
              <a:rPr lang="en-AU" dirty="0"/>
              <a:t>Your </a:t>
            </a:r>
            <a:r>
              <a:rPr lang="en-AU" dirty="0">
                <a:solidFill>
                  <a:schemeClr val="accent2"/>
                </a:solidFill>
              </a:rPr>
              <a:t>permanent GP drops by 60% </a:t>
            </a:r>
            <a:r>
              <a:rPr lang="en-AU" dirty="0"/>
              <a:t>in a month and your </a:t>
            </a:r>
            <a:r>
              <a:rPr lang="en-AU" dirty="0">
                <a:solidFill>
                  <a:schemeClr val="accent2"/>
                </a:solidFill>
              </a:rPr>
              <a:t>Temp and Contract GP retracts by 30%...</a:t>
            </a:r>
            <a:br>
              <a:rPr lang="en-AU" dirty="0">
                <a:solidFill>
                  <a:schemeClr val="accent2"/>
                </a:solidFill>
              </a:rPr>
            </a:br>
            <a:br>
              <a:rPr lang="en-AU" dirty="0">
                <a:solidFill>
                  <a:schemeClr val="accent2"/>
                </a:solidFill>
              </a:rPr>
            </a:br>
            <a:r>
              <a:rPr lang="en-AU" dirty="0">
                <a:solidFill>
                  <a:schemeClr val="accent2"/>
                </a:solidFill>
              </a:rPr>
              <a:t>…</a:t>
            </a:r>
            <a:r>
              <a:rPr lang="en-AU" dirty="0"/>
              <a:t> and they do not improve for </a:t>
            </a:r>
            <a:r>
              <a:rPr lang="en-AU" dirty="0">
                <a:solidFill>
                  <a:schemeClr val="accent2"/>
                </a:solidFill>
              </a:rPr>
              <a:t>two or three years!</a:t>
            </a:r>
            <a:br>
              <a:rPr lang="en-AU" dirty="0"/>
            </a:br>
            <a:br>
              <a:rPr lang="en-AU" dirty="0"/>
            </a:br>
            <a:br>
              <a:rPr lang="en-AU" dirty="0"/>
            </a:br>
            <a:r>
              <a:rPr lang="en-AU" dirty="0"/>
              <a:t>How are </a:t>
            </a:r>
            <a:r>
              <a:rPr lang="en-AU" dirty="0">
                <a:solidFill>
                  <a:schemeClr val="accent2"/>
                </a:solidFill>
              </a:rPr>
              <a:t>you </a:t>
            </a:r>
            <a:r>
              <a:rPr lang="en-AU" dirty="0"/>
              <a:t>doing?</a:t>
            </a:r>
          </a:p>
        </p:txBody>
      </p:sp>
      <p:sp>
        <p:nvSpPr>
          <p:cNvPr id="3" name="Footer Placeholder 2">
            <a:extLst>
              <a:ext uri="{FF2B5EF4-FFF2-40B4-BE49-F238E27FC236}">
                <a16:creationId xmlns:a16="http://schemas.microsoft.com/office/drawing/2014/main" id="{882B9C93-063A-6D9A-A0C4-C03B5A0078A2}"/>
              </a:ext>
            </a:extLst>
          </p:cNvPr>
          <p:cNvSpPr>
            <a:spLocks noGrp="1"/>
          </p:cNvSpPr>
          <p:nvPr>
            <p:ph type="ftr" sz="quarter" idx="10"/>
          </p:nvPr>
        </p:nvSpPr>
        <p:spPr/>
        <p:txBody>
          <a:bodyPr/>
          <a:lstStyle/>
          <a:p>
            <a:r>
              <a:rPr lang="en-AU" dirty="0"/>
              <a:t>The Savage Recruitment Academy.  REC August 2022</a:t>
            </a:r>
          </a:p>
        </p:txBody>
      </p:sp>
    </p:spTree>
    <p:extLst>
      <p:ext uri="{BB962C8B-B14F-4D97-AF65-F5344CB8AC3E}">
        <p14:creationId xmlns:p14="http://schemas.microsoft.com/office/powerpoint/2010/main" val="53256440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05003-BF8F-344B-9563-BA23C860F8AD}"/>
              </a:ext>
            </a:extLst>
          </p:cNvPr>
          <p:cNvSpPr>
            <a:spLocks noGrp="1"/>
          </p:cNvSpPr>
          <p:nvPr>
            <p:ph type="title"/>
          </p:nvPr>
        </p:nvSpPr>
        <p:spPr/>
        <p:txBody>
          <a:bodyPr>
            <a:normAutofit/>
          </a:bodyPr>
          <a:lstStyle/>
          <a:p>
            <a:r>
              <a:rPr lang="en-AU" sz="4000" dirty="0"/>
              <a:t>As recruiting gets ‘</a:t>
            </a:r>
            <a:r>
              <a:rPr lang="en-AU" sz="4000" dirty="0">
                <a:solidFill>
                  <a:schemeClr val="accent2"/>
                </a:solidFill>
              </a:rPr>
              <a:t>more remote</a:t>
            </a:r>
            <a:r>
              <a:rPr lang="en-AU" sz="4000" dirty="0"/>
              <a:t>’, your team get ‘</a:t>
            </a:r>
            <a:r>
              <a:rPr lang="en-AU" sz="4000" dirty="0">
                <a:solidFill>
                  <a:schemeClr val="accent2"/>
                </a:solidFill>
              </a:rPr>
              <a:t>more engaged</a:t>
            </a:r>
            <a:r>
              <a:rPr lang="en-AU" sz="4000" dirty="0"/>
              <a:t>’</a:t>
            </a:r>
            <a:endParaRPr lang="en-US" sz="4000" dirty="0"/>
          </a:p>
        </p:txBody>
      </p:sp>
      <p:sp>
        <p:nvSpPr>
          <p:cNvPr id="3" name="Footer Placeholder 2">
            <a:extLst>
              <a:ext uri="{FF2B5EF4-FFF2-40B4-BE49-F238E27FC236}">
                <a16:creationId xmlns:a16="http://schemas.microsoft.com/office/drawing/2014/main" id="{5DAC0030-D14B-E946-9714-0CE95EC6F988}"/>
              </a:ext>
            </a:extLst>
          </p:cNvPr>
          <p:cNvSpPr>
            <a:spLocks noGrp="1"/>
          </p:cNvSpPr>
          <p:nvPr>
            <p:ph type="ftr" sz="quarter" idx="10"/>
          </p:nvPr>
        </p:nvSpPr>
        <p:spPr/>
        <p:txBody>
          <a:bodyPr/>
          <a:lstStyle/>
          <a:p>
            <a:r>
              <a:rPr lang="en-AU" dirty="0"/>
              <a:t>The Savage Recruitment Academy.  REC August 2022</a:t>
            </a:r>
          </a:p>
        </p:txBody>
      </p:sp>
    </p:spTree>
    <p:extLst>
      <p:ext uri="{BB962C8B-B14F-4D97-AF65-F5344CB8AC3E}">
        <p14:creationId xmlns:p14="http://schemas.microsoft.com/office/powerpoint/2010/main" val="1911475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5EE49-3EF5-D64A-9F67-41BCBF345A79}"/>
              </a:ext>
            </a:extLst>
          </p:cNvPr>
          <p:cNvSpPr>
            <a:spLocks noGrp="1"/>
          </p:cNvSpPr>
          <p:nvPr>
            <p:ph type="title"/>
          </p:nvPr>
        </p:nvSpPr>
        <p:spPr/>
        <p:txBody>
          <a:bodyPr>
            <a:noAutofit/>
          </a:bodyPr>
          <a:lstStyle/>
          <a:p>
            <a:r>
              <a:rPr lang="en-US" sz="3600" dirty="0"/>
              <a:t>Being </a:t>
            </a:r>
            <a:r>
              <a:rPr lang="en-US" sz="3600" dirty="0">
                <a:solidFill>
                  <a:schemeClr val="accent2"/>
                </a:solidFill>
              </a:rPr>
              <a:t>successful now</a:t>
            </a:r>
            <a:r>
              <a:rPr lang="en-US" sz="3600" dirty="0"/>
              <a:t>, in terms of £, is no guarantee that you will be </a:t>
            </a:r>
            <a:r>
              <a:rPr lang="en-US" sz="3600" dirty="0">
                <a:solidFill>
                  <a:schemeClr val="accent2"/>
                </a:solidFill>
              </a:rPr>
              <a:t>‘match fit’ </a:t>
            </a:r>
            <a:r>
              <a:rPr lang="en-US" sz="3600" dirty="0"/>
              <a:t>as the market </a:t>
            </a:r>
            <a:r>
              <a:rPr lang="en-US" sz="3600" dirty="0">
                <a:solidFill>
                  <a:schemeClr val="accent2"/>
                </a:solidFill>
              </a:rPr>
              <a:t>evolves, </a:t>
            </a:r>
            <a:r>
              <a:rPr lang="en-US" sz="3600" dirty="0"/>
              <a:t>or when the </a:t>
            </a:r>
            <a:r>
              <a:rPr lang="en-US" sz="3600" dirty="0">
                <a:solidFill>
                  <a:schemeClr val="accent2"/>
                </a:solidFill>
              </a:rPr>
              <a:t>market turns.</a:t>
            </a:r>
            <a:br>
              <a:rPr lang="en-US" sz="3600" dirty="0"/>
            </a:br>
            <a:br>
              <a:rPr lang="en-US" sz="3600" dirty="0"/>
            </a:br>
            <a:r>
              <a:rPr lang="en-US" sz="3600" dirty="0"/>
              <a:t>And </a:t>
            </a:r>
            <a:r>
              <a:rPr lang="en-US" sz="3600" dirty="0">
                <a:solidFill>
                  <a:schemeClr val="accent2"/>
                </a:solidFill>
              </a:rPr>
              <a:t>it will</a:t>
            </a:r>
          </a:p>
        </p:txBody>
      </p:sp>
      <p:sp>
        <p:nvSpPr>
          <p:cNvPr id="3" name="Footer Placeholder 2">
            <a:extLst>
              <a:ext uri="{FF2B5EF4-FFF2-40B4-BE49-F238E27FC236}">
                <a16:creationId xmlns:a16="http://schemas.microsoft.com/office/drawing/2014/main" id="{676E89A8-7016-D441-BD5E-CEE86D4EE3CA}"/>
              </a:ext>
            </a:extLst>
          </p:cNvPr>
          <p:cNvSpPr>
            <a:spLocks noGrp="1"/>
          </p:cNvSpPr>
          <p:nvPr>
            <p:ph type="ftr" sz="quarter" idx="10"/>
          </p:nvPr>
        </p:nvSpPr>
        <p:spPr/>
        <p:txBody>
          <a:bodyPr/>
          <a:lstStyle/>
          <a:p>
            <a:r>
              <a:rPr lang="en-AU" dirty="0"/>
              <a:t>The Savage Recruitment Academy.  REC August 2022</a:t>
            </a:r>
          </a:p>
        </p:txBody>
      </p:sp>
    </p:spTree>
    <p:extLst>
      <p:ext uri="{BB962C8B-B14F-4D97-AF65-F5344CB8AC3E}">
        <p14:creationId xmlns:p14="http://schemas.microsoft.com/office/powerpoint/2010/main" val="111589872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18E17-3A1A-A84E-8D57-8B70A7DD2C16}"/>
              </a:ext>
            </a:extLst>
          </p:cNvPr>
          <p:cNvSpPr>
            <a:spLocks noGrp="1"/>
          </p:cNvSpPr>
          <p:nvPr>
            <p:ph type="title"/>
          </p:nvPr>
        </p:nvSpPr>
        <p:spPr/>
        <p:txBody>
          <a:bodyPr/>
          <a:lstStyle/>
          <a:p>
            <a:r>
              <a:rPr lang="en-US" dirty="0"/>
              <a:t>The ability of your recruiters to build </a:t>
            </a:r>
            <a:r>
              <a:rPr lang="en-US" dirty="0">
                <a:solidFill>
                  <a:schemeClr val="accent2"/>
                </a:solidFill>
              </a:rPr>
              <a:t>credible client relationships </a:t>
            </a:r>
            <a:r>
              <a:rPr lang="en-US" dirty="0"/>
              <a:t>based on </a:t>
            </a:r>
            <a:r>
              <a:rPr lang="en-US" dirty="0">
                <a:solidFill>
                  <a:schemeClr val="accent2"/>
                </a:solidFill>
              </a:rPr>
              <a:t>advice</a:t>
            </a:r>
            <a:r>
              <a:rPr lang="en-US" dirty="0"/>
              <a:t> and </a:t>
            </a:r>
            <a:r>
              <a:rPr lang="en-US" dirty="0">
                <a:solidFill>
                  <a:schemeClr val="accent2"/>
                </a:solidFill>
              </a:rPr>
              <a:t>consulting </a:t>
            </a:r>
            <a:r>
              <a:rPr lang="en-US" dirty="0"/>
              <a:t>has never been more important</a:t>
            </a:r>
          </a:p>
        </p:txBody>
      </p:sp>
      <p:sp>
        <p:nvSpPr>
          <p:cNvPr id="3" name="Footer Placeholder 2">
            <a:extLst>
              <a:ext uri="{FF2B5EF4-FFF2-40B4-BE49-F238E27FC236}">
                <a16:creationId xmlns:a16="http://schemas.microsoft.com/office/drawing/2014/main" id="{4DF5A922-CF49-A044-877E-0CB3A1F1E217}"/>
              </a:ext>
            </a:extLst>
          </p:cNvPr>
          <p:cNvSpPr>
            <a:spLocks noGrp="1"/>
          </p:cNvSpPr>
          <p:nvPr>
            <p:ph type="ftr" sz="quarter" idx="10"/>
          </p:nvPr>
        </p:nvSpPr>
        <p:spPr/>
        <p:txBody>
          <a:bodyPr/>
          <a:lstStyle/>
          <a:p>
            <a:r>
              <a:rPr lang="en-AU" dirty="0"/>
              <a:t>The Savage Recruitment Academy.  REC August 2022</a:t>
            </a:r>
          </a:p>
        </p:txBody>
      </p:sp>
    </p:spTree>
    <p:extLst>
      <p:ext uri="{BB962C8B-B14F-4D97-AF65-F5344CB8AC3E}">
        <p14:creationId xmlns:p14="http://schemas.microsoft.com/office/powerpoint/2010/main" val="290296288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A0BD1-87FA-3641-6736-251B2661F2F4}"/>
              </a:ext>
            </a:extLst>
          </p:cNvPr>
          <p:cNvSpPr>
            <a:spLocks noGrp="1"/>
          </p:cNvSpPr>
          <p:nvPr>
            <p:ph type="title"/>
          </p:nvPr>
        </p:nvSpPr>
        <p:spPr/>
        <p:txBody>
          <a:bodyPr/>
          <a:lstStyle/>
          <a:p>
            <a:r>
              <a:rPr lang="en-AU" dirty="0"/>
              <a:t>Could your recruiters answer </a:t>
            </a:r>
            <a:r>
              <a:rPr lang="en-AU" dirty="0">
                <a:solidFill>
                  <a:schemeClr val="accent2"/>
                </a:solidFill>
              </a:rPr>
              <a:t>this client question</a:t>
            </a:r>
            <a:r>
              <a:rPr lang="en-AU" dirty="0"/>
              <a:t>?</a:t>
            </a:r>
          </a:p>
        </p:txBody>
      </p:sp>
      <p:sp>
        <p:nvSpPr>
          <p:cNvPr id="3" name="Footer Placeholder 2">
            <a:extLst>
              <a:ext uri="{FF2B5EF4-FFF2-40B4-BE49-F238E27FC236}">
                <a16:creationId xmlns:a16="http://schemas.microsoft.com/office/drawing/2014/main" id="{56D24312-46C5-5EFF-A1E7-A33EE132509C}"/>
              </a:ext>
            </a:extLst>
          </p:cNvPr>
          <p:cNvSpPr>
            <a:spLocks noGrp="1"/>
          </p:cNvSpPr>
          <p:nvPr>
            <p:ph type="ftr" sz="quarter" idx="10"/>
          </p:nvPr>
        </p:nvSpPr>
        <p:spPr>
          <a:xfrm>
            <a:off x="827088" y="6021288"/>
            <a:ext cx="4897437" cy="501593"/>
          </a:xfrm>
        </p:spPr>
        <p:txBody>
          <a:bodyPr/>
          <a:lstStyle/>
          <a:p>
            <a:r>
              <a:rPr lang="en-AU" dirty="0"/>
              <a:t>The Savage Recruitment Academy.  REC August 2022</a:t>
            </a:r>
          </a:p>
        </p:txBody>
      </p:sp>
    </p:spTree>
    <p:extLst>
      <p:ext uri="{BB962C8B-B14F-4D97-AF65-F5344CB8AC3E}">
        <p14:creationId xmlns:p14="http://schemas.microsoft.com/office/powerpoint/2010/main" val="409205212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91554-1EB4-8F48-B539-FEE20735E247}"/>
              </a:ext>
            </a:extLst>
          </p:cNvPr>
          <p:cNvSpPr>
            <a:spLocks noGrp="1"/>
          </p:cNvSpPr>
          <p:nvPr>
            <p:ph type="title"/>
          </p:nvPr>
        </p:nvSpPr>
        <p:spPr>
          <a:xfrm>
            <a:off x="795600" y="260648"/>
            <a:ext cx="7892320" cy="983936"/>
          </a:xfrm>
        </p:spPr>
        <p:txBody>
          <a:bodyPr/>
          <a:lstStyle/>
          <a:p>
            <a:r>
              <a:rPr lang="en-US" dirty="0"/>
              <a:t>Immediate Recruiter goals to work on</a:t>
            </a:r>
          </a:p>
        </p:txBody>
      </p:sp>
      <p:sp>
        <p:nvSpPr>
          <p:cNvPr id="3" name="Content Placeholder 2">
            <a:extLst>
              <a:ext uri="{FF2B5EF4-FFF2-40B4-BE49-F238E27FC236}">
                <a16:creationId xmlns:a16="http://schemas.microsoft.com/office/drawing/2014/main" id="{F1E55887-6A2E-7048-81EE-0530C79B9DDD}"/>
              </a:ext>
            </a:extLst>
          </p:cNvPr>
          <p:cNvSpPr>
            <a:spLocks noGrp="1"/>
          </p:cNvSpPr>
          <p:nvPr>
            <p:ph idx="1"/>
          </p:nvPr>
        </p:nvSpPr>
        <p:spPr>
          <a:xfrm>
            <a:off x="795600" y="980728"/>
            <a:ext cx="7892321" cy="4795341"/>
          </a:xfrm>
        </p:spPr>
        <p:txBody>
          <a:bodyPr>
            <a:normAutofit fontScale="92500"/>
          </a:bodyPr>
          <a:lstStyle/>
          <a:p>
            <a:r>
              <a:rPr lang="en-US" dirty="0"/>
              <a:t>Identify the ‘Quality Business’</a:t>
            </a:r>
          </a:p>
          <a:p>
            <a:r>
              <a:rPr lang="en-US" dirty="0"/>
              <a:t>Brick wall Existing clients. Now</a:t>
            </a:r>
          </a:p>
          <a:p>
            <a:r>
              <a:rPr lang="en-US" dirty="0"/>
              <a:t>Identify deadbeat clients – wean off</a:t>
            </a:r>
          </a:p>
          <a:p>
            <a:r>
              <a:rPr lang="en-US" dirty="0"/>
              <a:t>Get paid for a higher % of the work you do</a:t>
            </a:r>
          </a:p>
          <a:p>
            <a:r>
              <a:rPr lang="en-US" dirty="0"/>
              <a:t>Move from Contingent/Multilisted to Exclusive/retained</a:t>
            </a:r>
          </a:p>
          <a:p>
            <a:r>
              <a:rPr lang="en-US" dirty="0"/>
              <a:t>Reignite dormant relationships</a:t>
            </a:r>
          </a:p>
          <a:p>
            <a:r>
              <a:rPr lang="en-US" dirty="0"/>
              <a:t>Build deep relationships</a:t>
            </a:r>
          </a:p>
          <a:p>
            <a:r>
              <a:rPr lang="en-US" dirty="0"/>
              <a:t>Engage F2F (</a:t>
            </a:r>
            <a:r>
              <a:rPr lang="en-US" i="1" dirty="0"/>
              <a:t>the big irony</a:t>
            </a:r>
            <a:r>
              <a:rPr lang="en-US" dirty="0"/>
              <a:t>)</a:t>
            </a:r>
          </a:p>
          <a:p>
            <a:r>
              <a:rPr lang="en-US" dirty="0"/>
              <a:t>Get away from your keyboard</a:t>
            </a:r>
          </a:p>
          <a:p>
            <a:r>
              <a:rPr lang="en-US" dirty="0"/>
              <a:t>Manage employer attitude and process</a:t>
            </a:r>
          </a:p>
          <a:p>
            <a:r>
              <a:rPr lang="en-US" dirty="0"/>
              <a:t>Start a ’client nurturing ‘programme</a:t>
            </a:r>
          </a:p>
          <a:p>
            <a:r>
              <a:rPr lang="en-US" dirty="0">
                <a:solidFill>
                  <a:schemeClr val="accent2"/>
                </a:solidFill>
              </a:rPr>
              <a:t>Flex your BD muscle!</a:t>
            </a:r>
          </a:p>
          <a:p>
            <a:endParaRPr lang="en-US" dirty="0"/>
          </a:p>
        </p:txBody>
      </p:sp>
      <p:sp>
        <p:nvSpPr>
          <p:cNvPr id="4" name="Footer Placeholder 3">
            <a:extLst>
              <a:ext uri="{FF2B5EF4-FFF2-40B4-BE49-F238E27FC236}">
                <a16:creationId xmlns:a16="http://schemas.microsoft.com/office/drawing/2014/main" id="{18327D2B-8EE6-4E4B-BE05-FC0B6193FAAE}"/>
              </a:ext>
            </a:extLst>
          </p:cNvPr>
          <p:cNvSpPr>
            <a:spLocks noGrp="1"/>
          </p:cNvSpPr>
          <p:nvPr>
            <p:ph type="ftr" sz="quarter" idx="10"/>
          </p:nvPr>
        </p:nvSpPr>
        <p:spPr/>
        <p:txBody>
          <a:bodyPr/>
          <a:lstStyle/>
          <a:p>
            <a:r>
              <a:rPr lang="en-AU" dirty="0"/>
              <a:t>The Savage Recruitment Academy.  REC August 2022</a:t>
            </a:r>
          </a:p>
        </p:txBody>
      </p:sp>
    </p:spTree>
    <p:extLst>
      <p:ext uri="{BB962C8B-B14F-4D97-AF65-F5344CB8AC3E}">
        <p14:creationId xmlns:p14="http://schemas.microsoft.com/office/powerpoint/2010/main" val="57621400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2A196-9E35-0E3F-904C-58E2245B55A5}"/>
              </a:ext>
            </a:extLst>
          </p:cNvPr>
          <p:cNvSpPr>
            <a:spLocks noGrp="1"/>
          </p:cNvSpPr>
          <p:nvPr>
            <p:ph type="title"/>
          </p:nvPr>
        </p:nvSpPr>
        <p:spPr>
          <a:xfrm>
            <a:off x="539552" y="524584"/>
            <a:ext cx="8148368" cy="720000"/>
          </a:xfrm>
        </p:spPr>
        <p:txBody>
          <a:bodyPr>
            <a:normAutofit fontScale="90000"/>
          </a:bodyPr>
          <a:lstStyle/>
          <a:p>
            <a:r>
              <a:rPr lang="en-US" dirty="0">
                <a:latin typeface="Century Gothic" charset="0"/>
                <a:cs typeface="Arial" charset="0"/>
              </a:rPr>
              <a:t>Questions every recruiter must answer now (1)</a:t>
            </a:r>
            <a:endParaRPr lang="en-AU" dirty="0"/>
          </a:p>
        </p:txBody>
      </p:sp>
      <p:sp>
        <p:nvSpPr>
          <p:cNvPr id="3" name="Content Placeholder 2">
            <a:extLst>
              <a:ext uri="{FF2B5EF4-FFF2-40B4-BE49-F238E27FC236}">
                <a16:creationId xmlns:a16="http://schemas.microsoft.com/office/drawing/2014/main" id="{4152E295-05D6-AEFE-71ED-83BFF53752D8}"/>
              </a:ext>
            </a:extLst>
          </p:cNvPr>
          <p:cNvSpPr>
            <a:spLocks noGrp="1"/>
          </p:cNvSpPr>
          <p:nvPr>
            <p:ph idx="1"/>
          </p:nvPr>
        </p:nvSpPr>
        <p:spPr>
          <a:xfrm>
            <a:off x="795600" y="1124744"/>
            <a:ext cx="7892321" cy="4651325"/>
          </a:xfrm>
        </p:spPr>
        <p:txBody>
          <a:bodyPr>
            <a:normAutofit lnSpcReduction="10000"/>
          </a:bodyPr>
          <a:lstStyle/>
          <a:p>
            <a:pPr lvl="0"/>
            <a:r>
              <a:rPr lang="en-AU" sz="1500" dirty="0"/>
              <a:t>What will happen when the </a:t>
            </a:r>
            <a:r>
              <a:rPr lang="en-AU" sz="1500" i="1" dirty="0"/>
              <a:t>market turns</a:t>
            </a:r>
            <a:r>
              <a:rPr lang="en-AU" sz="1500" dirty="0"/>
              <a:t>?</a:t>
            </a:r>
          </a:p>
          <a:p>
            <a:pPr lvl="0"/>
            <a:endParaRPr lang="en-AU" sz="1500" dirty="0"/>
          </a:p>
          <a:p>
            <a:pPr lvl="0"/>
            <a:r>
              <a:rPr lang="en-AU" sz="1500" dirty="0"/>
              <a:t>How will we react when there are </a:t>
            </a:r>
            <a:r>
              <a:rPr lang="en-AU" sz="1500" i="1" dirty="0"/>
              <a:t>more candidates</a:t>
            </a:r>
            <a:r>
              <a:rPr lang="en-AU" sz="1500" dirty="0"/>
              <a:t> than jobs?</a:t>
            </a:r>
          </a:p>
          <a:p>
            <a:pPr lvl="0"/>
            <a:endParaRPr lang="en-AU" sz="1500" dirty="0"/>
          </a:p>
          <a:p>
            <a:pPr lvl="0"/>
            <a:r>
              <a:rPr lang="en-AU" sz="1500" dirty="0"/>
              <a:t>Do we know how to start a </a:t>
            </a:r>
            <a:r>
              <a:rPr lang="en-AU" sz="1500" i="1" dirty="0"/>
              <a:t>search for job orders</a:t>
            </a:r>
            <a:r>
              <a:rPr lang="en-AU" sz="1500" dirty="0"/>
              <a:t> to fill?</a:t>
            </a:r>
          </a:p>
          <a:p>
            <a:pPr lvl="0"/>
            <a:endParaRPr lang="en-AU" sz="1500" dirty="0"/>
          </a:p>
          <a:p>
            <a:pPr lvl="0"/>
            <a:r>
              <a:rPr lang="en-AU" sz="1500" dirty="0"/>
              <a:t>When last did you flex your </a:t>
            </a:r>
            <a:r>
              <a:rPr lang="en-AU" sz="1500" i="1" dirty="0"/>
              <a:t>‘BD Muscle</a:t>
            </a:r>
            <a:r>
              <a:rPr lang="en-AU" sz="1500" dirty="0"/>
              <a:t>‘?</a:t>
            </a:r>
          </a:p>
          <a:p>
            <a:pPr lvl="0"/>
            <a:endParaRPr lang="en-AU" sz="1500" dirty="0"/>
          </a:p>
          <a:p>
            <a:pPr lvl="0"/>
            <a:r>
              <a:rPr lang="en-AU" sz="1500" dirty="0"/>
              <a:t>How would my company or I cope if </a:t>
            </a:r>
            <a:r>
              <a:rPr lang="en-AU" sz="1500" i="1" dirty="0"/>
              <a:t>permanent fees dropped 50% and temporary margin 30%</a:t>
            </a:r>
            <a:r>
              <a:rPr lang="en-AU" sz="1500" dirty="0"/>
              <a:t> in one month – and did not recover for two years? (</a:t>
            </a:r>
            <a:r>
              <a:rPr lang="en-AU" sz="1500" i="1" dirty="0"/>
              <a:t>Without government Covid support, mind you?</a:t>
            </a:r>
            <a:r>
              <a:rPr lang="en-AU" sz="1500" dirty="0"/>
              <a:t>)</a:t>
            </a:r>
          </a:p>
          <a:p>
            <a:pPr lvl="0"/>
            <a:endParaRPr lang="en-AU" sz="1500" dirty="0"/>
          </a:p>
          <a:p>
            <a:pPr lvl="0"/>
            <a:r>
              <a:rPr lang="en-AU" sz="1500" dirty="0"/>
              <a:t>Wha</a:t>
            </a:r>
            <a:r>
              <a:rPr lang="en-AU" sz="1500" i="1" dirty="0"/>
              <a:t>t skills do we have</a:t>
            </a:r>
            <a:r>
              <a:rPr lang="en-AU" sz="1500" dirty="0"/>
              <a:t> to cope in that market? Or not!</a:t>
            </a:r>
          </a:p>
          <a:p>
            <a:pPr lvl="0"/>
            <a:endParaRPr lang="en-AU" sz="1500" dirty="0"/>
          </a:p>
          <a:p>
            <a:pPr lvl="0"/>
            <a:r>
              <a:rPr lang="en-AU" sz="1500" dirty="0"/>
              <a:t>What </a:t>
            </a:r>
            <a:r>
              <a:rPr lang="en-AU" sz="1500" i="1" dirty="0"/>
              <a:t>relationships</a:t>
            </a:r>
            <a:r>
              <a:rPr lang="en-AU" sz="1500" dirty="0"/>
              <a:t> have we built that will soften the blow?</a:t>
            </a:r>
          </a:p>
          <a:p>
            <a:pPr lvl="0"/>
            <a:endParaRPr lang="en-AU" sz="1500" dirty="0"/>
          </a:p>
          <a:p>
            <a:pPr lvl="0"/>
            <a:r>
              <a:rPr lang="en-AU" sz="1500" dirty="0"/>
              <a:t>Have I spoken with </a:t>
            </a:r>
            <a:r>
              <a:rPr lang="en-AU" sz="1500" i="1" dirty="0"/>
              <a:t>every client I have placed with</a:t>
            </a:r>
            <a:r>
              <a:rPr lang="en-AU" sz="1500" dirty="0"/>
              <a:t> in the last five years – in the previous month?</a:t>
            </a:r>
          </a:p>
          <a:p>
            <a:endParaRPr lang="en-AU" dirty="0"/>
          </a:p>
        </p:txBody>
      </p:sp>
      <p:sp>
        <p:nvSpPr>
          <p:cNvPr id="4" name="Footer Placeholder 3">
            <a:extLst>
              <a:ext uri="{FF2B5EF4-FFF2-40B4-BE49-F238E27FC236}">
                <a16:creationId xmlns:a16="http://schemas.microsoft.com/office/drawing/2014/main" id="{1DE50FD9-2922-43C8-196F-F1866539BF9F}"/>
              </a:ext>
            </a:extLst>
          </p:cNvPr>
          <p:cNvSpPr>
            <a:spLocks noGrp="1"/>
          </p:cNvSpPr>
          <p:nvPr>
            <p:ph type="ftr" sz="quarter" idx="10"/>
          </p:nvPr>
        </p:nvSpPr>
        <p:spPr/>
        <p:txBody>
          <a:bodyPr/>
          <a:lstStyle/>
          <a:p>
            <a:r>
              <a:rPr lang="en-AU" dirty="0"/>
              <a:t>The Savage Recruitment Academy.  REC August 2022</a:t>
            </a:r>
          </a:p>
        </p:txBody>
      </p:sp>
    </p:spTree>
    <p:extLst>
      <p:ext uri="{BB962C8B-B14F-4D97-AF65-F5344CB8AC3E}">
        <p14:creationId xmlns:p14="http://schemas.microsoft.com/office/powerpoint/2010/main" val="64609064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3EB97-2547-029D-8813-8489B575D686}"/>
              </a:ext>
            </a:extLst>
          </p:cNvPr>
          <p:cNvSpPr>
            <a:spLocks noGrp="1"/>
          </p:cNvSpPr>
          <p:nvPr>
            <p:ph type="title"/>
          </p:nvPr>
        </p:nvSpPr>
        <p:spPr>
          <a:xfrm>
            <a:off x="539552" y="524584"/>
            <a:ext cx="8148368" cy="720000"/>
          </a:xfrm>
        </p:spPr>
        <p:txBody>
          <a:bodyPr>
            <a:normAutofit fontScale="90000"/>
          </a:bodyPr>
          <a:lstStyle/>
          <a:p>
            <a:r>
              <a:rPr lang="en-US" dirty="0">
                <a:latin typeface="Century Gothic" charset="0"/>
                <a:cs typeface="Arial" charset="0"/>
              </a:rPr>
              <a:t>Questions every recruiter must answer now (2)</a:t>
            </a:r>
            <a:endParaRPr lang="en-AU" dirty="0"/>
          </a:p>
        </p:txBody>
      </p:sp>
      <p:sp>
        <p:nvSpPr>
          <p:cNvPr id="3" name="Content Placeholder 2">
            <a:extLst>
              <a:ext uri="{FF2B5EF4-FFF2-40B4-BE49-F238E27FC236}">
                <a16:creationId xmlns:a16="http://schemas.microsoft.com/office/drawing/2014/main" id="{7F31DF43-C0B4-4DAE-E17E-EBD3D37B7F39}"/>
              </a:ext>
            </a:extLst>
          </p:cNvPr>
          <p:cNvSpPr>
            <a:spLocks noGrp="1"/>
          </p:cNvSpPr>
          <p:nvPr>
            <p:ph idx="1"/>
          </p:nvPr>
        </p:nvSpPr>
        <p:spPr>
          <a:xfrm>
            <a:off x="795600" y="1244584"/>
            <a:ext cx="7892321" cy="4776704"/>
          </a:xfrm>
        </p:spPr>
        <p:txBody>
          <a:bodyPr>
            <a:normAutofit fontScale="92500" lnSpcReduction="20000"/>
          </a:bodyPr>
          <a:lstStyle/>
          <a:p>
            <a:pPr lvl="0"/>
            <a:r>
              <a:rPr lang="en-AU" sz="1800" dirty="0"/>
              <a:t>Have I reached out to </a:t>
            </a:r>
            <a:r>
              <a:rPr lang="en-AU" sz="1800" i="1" dirty="0"/>
              <a:t>every client who lodged an order</a:t>
            </a:r>
            <a:r>
              <a:rPr lang="en-AU" sz="1800" dirty="0"/>
              <a:t> I did not fill, to re-engage and update? In the last 60 days?</a:t>
            </a:r>
          </a:p>
          <a:p>
            <a:pPr lvl="0"/>
            <a:endParaRPr lang="en-AU" sz="1800" dirty="0"/>
          </a:p>
          <a:p>
            <a:pPr lvl="0"/>
            <a:r>
              <a:rPr lang="en-AU" sz="1800" dirty="0"/>
              <a:t>Have I spoken to </a:t>
            </a:r>
            <a:r>
              <a:rPr lang="en-AU" sz="1800" i="1" dirty="0"/>
              <a:t>every candidate I placed</a:t>
            </a:r>
            <a:r>
              <a:rPr lang="en-AU" sz="1800" dirty="0"/>
              <a:t> in the last five years?</a:t>
            </a:r>
          </a:p>
          <a:p>
            <a:pPr lvl="0"/>
            <a:endParaRPr lang="en-AU" sz="1800" dirty="0"/>
          </a:p>
          <a:p>
            <a:pPr lvl="0"/>
            <a:r>
              <a:rPr lang="en-AU" sz="1800" dirty="0"/>
              <a:t>And then contacted </a:t>
            </a:r>
            <a:r>
              <a:rPr lang="en-AU" sz="1800" i="1" dirty="0"/>
              <a:t>every ‘good’ candidate I did not place</a:t>
            </a:r>
            <a:r>
              <a:rPr lang="en-AU" sz="1800" dirty="0"/>
              <a:t>?</a:t>
            </a:r>
          </a:p>
          <a:p>
            <a:pPr lvl="0"/>
            <a:endParaRPr lang="en-AU" sz="1800" dirty="0"/>
          </a:p>
          <a:p>
            <a:pPr lvl="0"/>
            <a:r>
              <a:rPr lang="en-AU" sz="1800" dirty="0"/>
              <a:t>Have I visited face to face (</a:t>
            </a:r>
            <a:r>
              <a:rPr lang="en-AU" sz="1800" i="1" dirty="0"/>
              <a:t>Or VC as a fallback</a:t>
            </a:r>
            <a:r>
              <a:rPr lang="en-AU" sz="1800" dirty="0"/>
              <a:t>) </a:t>
            </a:r>
            <a:r>
              <a:rPr lang="en-AU" sz="1800" i="1" dirty="0"/>
              <a:t>my top 25 customers</a:t>
            </a:r>
            <a:r>
              <a:rPr lang="en-AU" sz="1800" dirty="0"/>
              <a:t>?</a:t>
            </a:r>
          </a:p>
          <a:p>
            <a:pPr lvl="0"/>
            <a:endParaRPr lang="en-AU" sz="1800" dirty="0"/>
          </a:p>
          <a:p>
            <a:pPr lvl="0"/>
            <a:r>
              <a:rPr lang="en-AU" sz="1800" dirty="0"/>
              <a:t>When last did I do a</a:t>
            </a:r>
            <a:r>
              <a:rPr lang="en-AU" sz="1800" i="1" dirty="0"/>
              <a:t> BD outreach call to a prospective client</a:t>
            </a:r>
            <a:r>
              <a:rPr lang="en-AU" sz="1800" dirty="0"/>
              <a:t>? Do I have that skill?</a:t>
            </a:r>
          </a:p>
          <a:p>
            <a:pPr lvl="0"/>
            <a:endParaRPr lang="en-AU" sz="1800" dirty="0"/>
          </a:p>
          <a:p>
            <a:pPr lvl="0"/>
            <a:r>
              <a:rPr lang="en-AU" sz="1800" dirty="0"/>
              <a:t>Can I run an effective </a:t>
            </a:r>
            <a:r>
              <a:rPr lang="en-AU" sz="1800" i="1" dirty="0"/>
              <a:t>business development prospect meeting</a:t>
            </a:r>
            <a:r>
              <a:rPr lang="en-AU" sz="1800" dirty="0"/>
              <a:t>?</a:t>
            </a:r>
          </a:p>
          <a:p>
            <a:pPr lvl="0"/>
            <a:endParaRPr lang="en-AU" sz="1800" dirty="0"/>
          </a:p>
          <a:p>
            <a:pPr lvl="0"/>
            <a:r>
              <a:rPr lang="en-AU" sz="1800" dirty="0"/>
              <a:t>Can I</a:t>
            </a:r>
            <a:r>
              <a:rPr lang="en-AU" sz="1800" i="1" dirty="0"/>
              <a:t> sell my differentiators</a:t>
            </a:r>
            <a:r>
              <a:rPr lang="en-AU" sz="1800" dirty="0"/>
              <a:t> in the face of multiple recruiters selling theirs to my clients and prospects simultaneously?</a:t>
            </a:r>
          </a:p>
          <a:p>
            <a:pPr lvl="0"/>
            <a:endParaRPr lang="en-AU" sz="1800" dirty="0"/>
          </a:p>
          <a:p>
            <a:pPr lvl="0"/>
            <a:r>
              <a:rPr lang="en-AU" sz="1800" dirty="0"/>
              <a:t>What can we do now to</a:t>
            </a:r>
            <a:r>
              <a:rPr lang="en-AU" sz="1800" i="1" dirty="0"/>
              <a:t> mitigate the risk</a:t>
            </a:r>
            <a:r>
              <a:rPr lang="en-AU" sz="1800" dirty="0"/>
              <a:t>?</a:t>
            </a:r>
          </a:p>
          <a:p>
            <a:endParaRPr lang="en-AU" dirty="0"/>
          </a:p>
        </p:txBody>
      </p:sp>
      <p:sp>
        <p:nvSpPr>
          <p:cNvPr id="4" name="Footer Placeholder 3">
            <a:extLst>
              <a:ext uri="{FF2B5EF4-FFF2-40B4-BE49-F238E27FC236}">
                <a16:creationId xmlns:a16="http://schemas.microsoft.com/office/drawing/2014/main" id="{27324246-3887-1729-05FA-4A4083E69680}"/>
              </a:ext>
            </a:extLst>
          </p:cNvPr>
          <p:cNvSpPr>
            <a:spLocks noGrp="1"/>
          </p:cNvSpPr>
          <p:nvPr>
            <p:ph type="ftr" sz="quarter" idx="10"/>
          </p:nvPr>
        </p:nvSpPr>
        <p:spPr/>
        <p:txBody>
          <a:bodyPr/>
          <a:lstStyle/>
          <a:p>
            <a:r>
              <a:rPr lang="en-AU" dirty="0"/>
              <a:t>The Savage Recruitment Academy.  REC August 2022</a:t>
            </a:r>
          </a:p>
        </p:txBody>
      </p:sp>
    </p:spTree>
    <p:extLst>
      <p:ext uri="{BB962C8B-B14F-4D97-AF65-F5344CB8AC3E}">
        <p14:creationId xmlns:p14="http://schemas.microsoft.com/office/powerpoint/2010/main" val="214034905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ctrTitle"/>
          </p:nvPr>
        </p:nvSpPr>
        <p:spPr>
          <a:xfrm>
            <a:off x="683568" y="2852936"/>
            <a:ext cx="7940543" cy="698676"/>
          </a:xfrm>
        </p:spPr>
        <p:txBody>
          <a:bodyPr>
            <a:noAutofit/>
          </a:bodyPr>
          <a:lstStyle/>
          <a:p>
            <a:br>
              <a:rPr lang="en-US" sz="2800" dirty="0"/>
            </a:br>
            <a:r>
              <a:rPr lang="en-US" sz="3200" dirty="0"/>
              <a:t>Candidate Strategy</a:t>
            </a:r>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58462591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235F4-E114-B445-A645-2446348050D4}"/>
              </a:ext>
            </a:extLst>
          </p:cNvPr>
          <p:cNvSpPr>
            <a:spLocks noGrp="1"/>
          </p:cNvSpPr>
          <p:nvPr>
            <p:ph type="title"/>
          </p:nvPr>
        </p:nvSpPr>
        <p:spPr>
          <a:xfrm>
            <a:off x="625840" y="360000"/>
            <a:ext cx="7892320" cy="720000"/>
          </a:xfrm>
        </p:spPr>
        <p:txBody>
          <a:bodyPr>
            <a:normAutofit/>
          </a:bodyPr>
          <a:lstStyle/>
          <a:p>
            <a:pPr algn="ctr"/>
            <a:r>
              <a:rPr lang="en-US" sz="3200" dirty="0"/>
              <a:t>Your Candidate Strategy</a:t>
            </a:r>
          </a:p>
        </p:txBody>
      </p:sp>
      <p:sp>
        <p:nvSpPr>
          <p:cNvPr id="3" name="Content Placeholder 2">
            <a:extLst>
              <a:ext uri="{FF2B5EF4-FFF2-40B4-BE49-F238E27FC236}">
                <a16:creationId xmlns:a16="http://schemas.microsoft.com/office/drawing/2014/main" id="{AAAC36C5-982F-CE48-989A-A8A01CF3975A}"/>
              </a:ext>
            </a:extLst>
          </p:cNvPr>
          <p:cNvSpPr>
            <a:spLocks noGrp="1"/>
          </p:cNvSpPr>
          <p:nvPr>
            <p:ph idx="1"/>
          </p:nvPr>
        </p:nvSpPr>
        <p:spPr>
          <a:xfrm>
            <a:off x="795600" y="1080000"/>
            <a:ext cx="7892321" cy="4248000"/>
          </a:xfrm>
        </p:spPr>
        <p:txBody>
          <a:bodyPr>
            <a:noAutofit/>
          </a:bodyPr>
          <a:lstStyle/>
          <a:p>
            <a:r>
              <a:rPr lang="en-US" dirty="0"/>
              <a:t>Candidate shortages are a </a:t>
            </a:r>
            <a:r>
              <a:rPr lang="en-US" dirty="0">
                <a:solidFill>
                  <a:schemeClr val="accent2"/>
                </a:solidFill>
              </a:rPr>
              <a:t>good thing</a:t>
            </a:r>
            <a:r>
              <a:rPr lang="en-US" dirty="0"/>
              <a:t>!</a:t>
            </a:r>
          </a:p>
          <a:p>
            <a:r>
              <a:rPr lang="en-AU" dirty="0"/>
              <a:t>You must be able to access candidates that clients can’t. </a:t>
            </a:r>
            <a:endParaRPr lang="en-US" dirty="0"/>
          </a:p>
          <a:p>
            <a:r>
              <a:rPr lang="en-US" dirty="0"/>
              <a:t>Build acquisition tactics outside job boards and LinkedIn</a:t>
            </a:r>
          </a:p>
          <a:p>
            <a:r>
              <a:rPr lang="en-US" dirty="0"/>
              <a:t>Automate the parts people </a:t>
            </a:r>
            <a:r>
              <a:rPr lang="en-US" dirty="0">
                <a:solidFill>
                  <a:schemeClr val="accent2"/>
                </a:solidFill>
              </a:rPr>
              <a:t>want automated </a:t>
            </a:r>
          </a:p>
          <a:p>
            <a:r>
              <a:rPr lang="en-US" dirty="0"/>
              <a:t>ATS that works!</a:t>
            </a:r>
          </a:p>
          <a:p>
            <a:r>
              <a:rPr lang="en-US" dirty="0">
                <a:solidFill>
                  <a:schemeClr val="accent2"/>
                </a:solidFill>
              </a:rPr>
              <a:t>Servitise the candidate care </a:t>
            </a:r>
            <a:r>
              <a:rPr lang="en-US" dirty="0"/>
              <a:t>(</a:t>
            </a:r>
            <a:r>
              <a:rPr lang="en-US" i="1" dirty="0"/>
              <a:t>danger!)</a:t>
            </a:r>
          </a:p>
          <a:p>
            <a:r>
              <a:rPr lang="en-US" dirty="0"/>
              <a:t>Measure your effectiveness</a:t>
            </a:r>
          </a:p>
          <a:p>
            <a:r>
              <a:rPr lang="en-US" dirty="0">
                <a:solidFill>
                  <a:schemeClr val="accent2"/>
                </a:solidFill>
              </a:rPr>
              <a:t>Expand </a:t>
            </a:r>
            <a:r>
              <a:rPr lang="en-US" dirty="0"/>
              <a:t>the target pool (</a:t>
            </a:r>
            <a:r>
              <a:rPr lang="en-US" i="1" dirty="0"/>
              <a:t>remote working</a:t>
            </a:r>
            <a:r>
              <a:rPr lang="en-US" dirty="0"/>
              <a:t>)</a:t>
            </a:r>
          </a:p>
          <a:p>
            <a:r>
              <a:rPr lang="en-US" dirty="0"/>
              <a:t>Talent industry</a:t>
            </a:r>
            <a:r>
              <a:rPr lang="en-US" dirty="0">
                <a:solidFill>
                  <a:srgbClr val="F96857"/>
                </a:solidFill>
              </a:rPr>
              <a:t> </a:t>
            </a:r>
            <a:r>
              <a:rPr lang="en-US" dirty="0">
                <a:solidFill>
                  <a:schemeClr val="accent2"/>
                </a:solidFill>
              </a:rPr>
              <a:t>cross-sell</a:t>
            </a:r>
            <a:r>
              <a:rPr lang="en-US" dirty="0">
                <a:solidFill>
                  <a:srgbClr val="F96857"/>
                </a:solidFill>
              </a:rPr>
              <a:t> </a:t>
            </a:r>
            <a:r>
              <a:rPr lang="en-US" dirty="0"/>
              <a:t>(</a:t>
            </a:r>
            <a:r>
              <a:rPr lang="en-US" i="1" dirty="0"/>
              <a:t>transition advisor</a:t>
            </a:r>
            <a:r>
              <a:rPr lang="en-US" dirty="0"/>
              <a:t>)</a:t>
            </a:r>
          </a:p>
        </p:txBody>
      </p:sp>
      <p:sp>
        <p:nvSpPr>
          <p:cNvPr id="4" name="Footer Placeholder 3">
            <a:extLst>
              <a:ext uri="{FF2B5EF4-FFF2-40B4-BE49-F238E27FC236}">
                <a16:creationId xmlns:a16="http://schemas.microsoft.com/office/drawing/2014/main" id="{4C66A611-DB52-5D48-9E7E-525259514A7E}"/>
              </a:ext>
            </a:extLst>
          </p:cNvPr>
          <p:cNvSpPr>
            <a:spLocks noGrp="1"/>
          </p:cNvSpPr>
          <p:nvPr>
            <p:ph type="ftr" sz="quarter" idx="10"/>
          </p:nvPr>
        </p:nvSpPr>
        <p:spPr/>
        <p:txBody>
          <a:bodyPr/>
          <a:lstStyle/>
          <a:p>
            <a:r>
              <a:rPr lang="en-AU" dirty="0"/>
              <a:t>The Savage Recruitment Academy.  REC August 2022</a:t>
            </a:r>
          </a:p>
        </p:txBody>
      </p:sp>
    </p:spTree>
    <p:extLst>
      <p:ext uri="{BB962C8B-B14F-4D97-AF65-F5344CB8AC3E}">
        <p14:creationId xmlns:p14="http://schemas.microsoft.com/office/powerpoint/2010/main" val="215226826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ctrTitle"/>
          </p:nvPr>
        </p:nvSpPr>
        <p:spPr>
          <a:xfrm>
            <a:off x="683568" y="2852936"/>
            <a:ext cx="7940543" cy="698676"/>
          </a:xfrm>
        </p:spPr>
        <p:txBody>
          <a:bodyPr>
            <a:noAutofit/>
          </a:bodyPr>
          <a:lstStyle/>
          <a:p>
            <a:br>
              <a:rPr lang="en-US" sz="2800" dirty="0"/>
            </a:br>
            <a:r>
              <a:rPr lang="en-US" sz="2800" dirty="0"/>
              <a:t>Client Strategy</a:t>
            </a:r>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57320276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99F74-30D6-9141-B4B1-120A06728050}"/>
              </a:ext>
            </a:extLst>
          </p:cNvPr>
          <p:cNvSpPr>
            <a:spLocks noGrp="1"/>
          </p:cNvSpPr>
          <p:nvPr>
            <p:ph type="title"/>
          </p:nvPr>
        </p:nvSpPr>
        <p:spPr/>
        <p:txBody>
          <a:bodyPr/>
          <a:lstStyle/>
          <a:p>
            <a:r>
              <a:rPr lang="en-US" dirty="0"/>
              <a:t>Change your definition of a ‘</a:t>
            </a:r>
            <a:r>
              <a:rPr lang="en-US" dirty="0">
                <a:solidFill>
                  <a:schemeClr val="accent2"/>
                </a:solidFill>
              </a:rPr>
              <a:t>good client</a:t>
            </a:r>
            <a:r>
              <a:rPr lang="en-US" dirty="0"/>
              <a:t>’</a:t>
            </a:r>
          </a:p>
        </p:txBody>
      </p:sp>
      <p:sp>
        <p:nvSpPr>
          <p:cNvPr id="3" name="Content Placeholder 2">
            <a:extLst>
              <a:ext uri="{FF2B5EF4-FFF2-40B4-BE49-F238E27FC236}">
                <a16:creationId xmlns:a16="http://schemas.microsoft.com/office/drawing/2014/main" id="{0D1BC20C-4DAF-7748-857E-D4CD2C51CD72}"/>
              </a:ext>
            </a:extLst>
          </p:cNvPr>
          <p:cNvSpPr>
            <a:spLocks noGrp="1"/>
          </p:cNvSpPr>
          <p:nvPr>
            <p:ph idx="1"/>
          </p:nvPr>
        </p:nvSpPr>
        <p:spPr/>
        <p:txBody>
          <a:bodyPr/>
          <a:lstStyle/>
          <a:p>
            <a:r>
              <a:rPr lang="en-US" dirty="0">
                <a:solidFill>
                  <a:schemeClr val="accent2"/>
                </a:solidFill>
              </a:rPr>
              <a:t>Works hard </a:t>
            </a:r>
            <a:r>
              <a:rPr lang="en-US" dirty="0"/>
              <a:t>to attract and hire good people</a:t>
            </a:r>
          </a:p>
          <a:p>
            <a:r>
              <a:rPr lang="en-US" dirty="0"/>
              <a:t>Treats recruitment as a </a:t>
            </a:r>
            <a:r>
              <a:rPr lang="en-US" dirty="0">
                <a:solidFill>
                  <a:schemeClr val="accent2"/>
                </a:solidFill>
              </a:rPr>
              <a:t>corporate differentiator</a:t>
            </a:r>
          </a:p>
          <a:p>
            <a:r>
              <a:rPr lang="en-US" dirty="0"/>
              <a:t>Works in </a:t>
            </a:r>
            <a:r>
              <a:rPr lang="en-US" dirty="0">
                <a:solidFill>
                  <a:schemeClr val="accent2"/>
                </a:solidFill>
              </a:rPr>
              <a:t>partnership</a:t>
            </a:r>
            <a:r>
              <a:rPr lang="en-US" dirty="0"/>
              <a:t> with you</a:t>
            </a:r>
          </a:p>
          <a:p>
            <a:r>
              <a:rPr lang="en-US" dirty="0"/>
              <a:t>Moves </a:t>
            </a:r>
            <a:r>
              <a:rPr lang="en-US" dirty="0">
                <a:solidFill>
                  <a:schemeClr val="accent2"/>
                </a:solidFill>
              </a:rPr>
              <a:t>fast</a:t>
            </a:r>
          </a:p>
          <a:p>
            <a:r>
              <a:rPr lang="en-US" dirty="0"/>
              <a:t>Takes your </a:t>
            </a:r>
            <a:r>
              <a:rPr lang="en-US" dirty="0">
                <a:solidFill>
                  <a:schemeClr val="accent2"/>
                </a:solidFill>
              </a:rPr>
              <a:t>advice</a:t>
            </a:r>
          </a:p>
          <a:p>
            <a:r>
              <a:rPr lang="en-US" dirty="0">
                <a:solidFill>
                  <a:schemeClr val="accent2"/>
                </a:solidFill>
              </a:rPr>
              <a:t>Can sell </a:t>
            </a:r>
            <a:r>
              <a:rPr lang="en-US" dirty="0"/>
              <a:t>their company and their role</a:t>
            </a:r>
          </a:p>
          <a:p>
            <a:r>
              <a:rPr lang="en-US" dirty="0"/>
              <a:t>Understands where </a:t>
            </a:r>
            <a:r>
              <a:rPr lang="en-US" dirty="0">
                <a:solidFill>
                  <a:schemeClr val="accent2"/>
                </a:solidFill>
              </a:rPr>
              <a:t>‘the power’ </a:t>
            </a:r>
            <a:r>
              <a:rPr lang="en-US" dirty="0"/>
              <a:t>in hiring is right now</a:t>
            </a:r>
          </a:p>
          <a:p>
            <a:r>
              <a:rPr lang="en-US" dirty="0"/>
              <a:t>Pays </a:t>
            </a:r>
            <a:r>
              <a:rPr lang="en-US" dirty="0">
                <a:solidFill>
                  <a:schemeClr val="accent2"/>
                </a:solidFill>
              </a:rPr>
              <a:t>your fees </a:t>
            </a:r>
            <a:r>
              <a:rPr lang="en-US" dirty="0"/>
              <a:t>without debate</a:t>
            </a:r>
          </a:p>
          <a:p>
            <a:r>
              <a:rPr lang="en-US" b="1" dirty="0">
                <a:solidFill>
                  <a:schemeClr val="accent2"/>
                </a:solidFill>
              </a:rPr>
              <a:t>Is where candidates want to work!</a:t>
            </a:r>
          </a:p>
          <a:p>
            <a:endParaRPr lang="en-US" dirty="0"/>
          </a:p>
          <a:p>
            <a:endParaRPr lang="en-US" dirty="0"/>
          </a:p>
        </p:txBody>
      </p:sp>
      <p:sp>
        <p:nvSpPr>
          <p:cNvPr id="4" name="Footer Placeholder 3">
            <a:extLst>
              <a:ext uri="{FF2B5EF4-FFF2-40B4-BE49-F238E27FC236}">
                <a16:creationId xmlns:a16="http://schemas.microsoft.com/office/drawing/2014/main" id="{8D7EFABC-8DBB-6340-A8DA-64F9841118FD}"/>
              </a:ext>
            </a:extLst>
          </p:cNvPr>
          <p:cNvSpPr>
            <a:spLocks noGrp="1"/>
          </p:cNvSpPr>
          <p:nvPr>
            <p:ph type="ftr" sz="quarter" idx="10"/>
          </p:nvPr>
        </p:nvSpPr>
        <p:spPr/>
        <p:txBody>
          <a:bodyPr/>
          <a:lstStyle/>
          <a:p>
            <a:r>
              <a:rPr lang="en-AU" dirty="0"/>
              <a:t>The Savage Recruitment Academy.  REC August 2022</a:t>
            </a:r>
          </a:p>
        </p:txBody>
      </p:sp>
    </p:spTree>
    <p:extLst>
      <p:ext uri="{BB962C8B-B14F-4D97-AF65-F5344CB8AC3E}">
        <p14:creationId xmlns:p14="http://schemas.microsoft.com/office/powerpoint/2010/main" val="398527363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9A9CB-A145-6045-AF09-603173724D14}"/>
              </a:ext>
            </a:extLst>
          </p:cNvPr>
          <p:cNvSpPr>
            <a:spLocks noGrp="1"/>
          </p:cNvSpPr>
          <p:nvPr>
            <p:ph type="title"/>
          </p:nvPr>
        </p:nvSpPr>
        <p:spPr>
          <a:xfrm>
            <a:off x="795600" y="188640"/>
            <a:ext cx="7892320" cy="1055944"/>
          </a:xfrm>
        </p:spPr>
        <p:txBody>
          <a:bodyPr>
            <a:normAutofit/>
          </a:bodyPr>
          <a:lstStyle/>
          <a:p>
            <a:r>
              <a:rPr lang="en-US" sz="3200" dirty="0"/>
              <a:t>Client Selection Strategy</a:t>
            </a:r>
          </a:p>
        </p:txBody>
      </p:sp>
      <p:sp>
        <p:nvSpPr>
          <p:cNvPr id="3" name="Content Placeholder 2">
            <a:extLst>
              <a:ext uri="{FF2B5EF4-FFF2-40B4-BE49-F238E27FC236}">
                <a16:creationId xmlns:a16="http://schemas.microsoft.com/office/drawing/2014/main" id="{E55A70E2-E780-374C-AAF5-CACB592D58F0}"/>
              </a:ext>
            </a:extLst>
          </p:cNvPr>
          <p:cNvSpPr>
            <a:spLocks noGrp="1"/>
          </p:cNvSpPr>
          <p:nvPr>
            <p:ph idx="1"/>
          </p:nvPr>
        </p:nvSpPr>
        <p:spPr>
          <a:xfrm>
            <a:off x="795601" y="1244584"/>
            <a:ext cx="7592824" cy="4776704"/>
          </a:xfrm>
        </p:spPr>
        <p:txBody>
          <a:bodyPr>
            <a:normAutofit/>
          </a:bodyPr>
          <a:lstStyle/>
          <a:p>
            <a:r>
              <a:rPr lang="en-US" dirty="0"/>
              <a:t>Do not work with </a:t>
            </a:r>
            <a:r>
              <a:rPr lang="en-US" dirty="0">
                <a:solidFill>
                  <a:schemeClr val="accent2"/>
                </a:solidFill>
              </a:rPr>
              <a:t>every </a:t>
            </a:r>
            <a:r>
              <a:rPr lang="en-US" dirty="0"/>
              <a:t>client</a:t>
            </a:r>
          </a:p>
          <a:p>
            <a:r>
              <a:rPr lang="en-US" dirty="0"/>
              <a:t>Do not take </a:t>
            </a:r>
            <a:r>
              <a:rPr lang="en-US" dirty="0">
                <a:solidFill>
                  <a:schemeClr val="accent2"/>
                </a:solidFill>
              </a:rPr>
              <a:t>every</a:t>
            </a:r>
            <a:r>
              <a:rPr lang="en-US" dirty="0"/>
              <a:t> job </a:t>
            </a:r>
          </a:p>
          <a:p>
            <a:r>
              <a:rPr lang="en-US" dirty="0"/>
              <a:t>Turn away </a:t>
            </a:r>
            <a:r>
              <a:rPr lang="en-US" dirty="0">
                <a:solidFill>
                  <a:schemeClr val="accent2"/>
                </a:solidFill>
              </a:rPr>
              <a:t>bad </a:t>
            </a:r>
            <a:r>
              <a:rPr lang="en-US" dirty="0"/>
              <a:t>business</a:t>
            </a:r>
          </a:p>
          <a:p>
            <a:r>
              <a:rPr lang="en-US" dirty="0"/>
              <a:t>You must get </a:t>
            </a:r>
            <a:r>
              <a:rPr lang="en-US" dirty="0">
                <a:solidFill>
                  <a:schemeClr val="accent2"/>
                </a:solidFill>
              </a:rPr>
              <a:t>commitment</a:t>
            </a:r>
          </a:p>
          <a:p>
            <a:r>
              <a:rPr lang="en-US" dirty="0"/>
              <a:t>Manage client </a:t>
            </a:r>
            <a:r>
              <a:rPr lang="en-US" dirty="0">
                <a:solidFill>
                  <a:schemeClr val="accent2"/>
                </a:solidFill>
              </a:rPr>
              <a:t>expectations</a:t>
            </a:r>
          </a:p>
          <a:p>
            <a:r>
              <a:rPr lang="en-US" dirty="0">
                <a:solidFill>
                  <a:schemeClr val="accent2"/>
                </a:solidFill>
              </a:rPr>
              <a:t>Stay focused</a:t>
            </a:r>
          </a:p>
          <a:p>
            <a:r>
              <a:rPr lang="en-US" dirty="0"/>
              <a:t>Must get paid for </a:t>
            </a:r>
            <a:r>
              <a:rPr lang="en-US" dirty="0">
                <a:solidFill>
                  <a:schemeClr val="accent2"/>
                </a:solidFill>
              </a:rPr>
              <a:t>more of work </a:t>
            </a:r>
            <a:r>
              <a:rPr lang="en-US" dirty="0"/>
              <a:t>that you do</a:t>
            </a:r>
          </a:p>
          <a:p>
            <a:r>
              <a:rPr lang="en-US" dirty="0">
                <a:solidFill>
                  <a:schemeClr val="accent2"/>
                </a:solidFill>
              </a:rPr>
              <a:t>Prepare your fee justification strategy</a:t>
            </a:r>
          </a:p>
          <a:p>
            <a:endParaRPr lang="en-US" dirty="0"/>
          </a:p>
        </p:txBody>
      </p:sp>
      <p:sp>
        <p:nvSpPr>
          <p:cNvPr id="4" name="Footer Placeholder 3">
            <a:extLst>
              <a:ext uri="{FF2B5EF4-FFF2-40B4-BE49-F238E27FC236}">
                <a16:creationId xmlns:a16="http://schemas.microsoft.com/office/drawing/2014/main" id="{5A7ACF52-6932-D746-8556-F94E2CC89C7D}"/>
              </a:ext>
            </a:extLst>
          </p:cNvPr>
          <p:cNvSpPr>
            <a:spLocks noGrp="1"/>
          </p:cNvSpPr>
          <p:nvPr>
            <p:ph type="ftr" sz="quarter" idx="10"/>
          </p:nvPr>
        </p:nvSpPr>
        <p:spPr/>
        <p:txBody>
          <a:bodyPr/>
          <a:lstStyle/>
          <a:p>
            <a:r>
              <a:rPr lang="en-AU" dirty="0"/>
              <a:t>The Savage Recruitment Academy.  REC August 2022</a:t>
            </a:r>
          </a:p>
        </p:txBody>
      </p:sp>
    </p:spTree>
    <p:extLst>
      <p:ext uri="{BB962C8B-B14F-4D97-AF65-F5344CB8AC3E}">
        <p14:creationId xmlns:p14="http://schemas.microsoft.com/office/powerpoint/2010/main" val="4109521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B5F23-53AC-8448-8AD7-D90050E05347}"/>
              </a:ext>
            </a:extLst>
          </p:cNvPr>
          <p:cNvSpPr>
            <a:spLocks noGrp="1"/>
          </p:cNvSpPr>
          <p:nvPr>
            <p:ph type="title"/>
          </p:nvPr>
        </p:nvSpPr>
        <p:spPr/>
        <p:txBody>
          <a:bodyPr>
            <a:noAutofit/>
          </a:bodyPr>
          <a:lstStyle/>
          <a:p>
            <a:r>
              <a:rPr lang="en-US" sz="3200" dirty="0"/>
              <a:t>You need to </a:t>
            </a:r>
            <a:r>
              <a:rPr lang="en-US" sz="3200" dirty="0">
                <a:solidFill>
                  <a:schemeClr val="accent2"/>
                </a:solidFill>
              </a:rPr>
              <a:t>play smart</a:t>
            </a:r>
            <a:br>
              <a:rPr lang="en-US" sz="3200" dirty="0"/>
            </a:br>
            <a:br>
              <a:rPr lang="en-US" sz="3200" dirty="0"/>
            </a:br>
            <a:r>
              <a:rPr lang="en-US" sz="3200" dirty="0"/>
              <a:t>You need a </a:t>
            </a:r>
            <a:r>
              <a:rPr lang="en-US" sz="3200" dirty="0">
                <a:solidFill>
                  <a:schemeClr val="accent2"/>
                </a:solidFill>
              </a:rPr>
              <a:t>plan</a:t>
            </a:r>
            <a:br>
              <a:rPr lang="en-US" sz="3200" dirty="0"/>
            </a:br>
            <a:br>
              <a:rPr lang="en-US" sz="3200" dirty="0"/>
            </a:br>
            <a:r>
              <a:rPr lang="en-US" sz="3200" dirty="0"/>
              <a:t>Clear </a:t>
            </a:r>
            <a:r>
              <a:rPr lang="en-US" sz="3200" dirty="0">
                <a:solidFill>
                  <a:schemeClr val="accent2"/>
                </a:solidFill>
              </a:rPr>
              <a:t>tactics</a:t>
            </a:r>
            <a:br>
              <a:rPr lang="en-US" sz="3200" dirty="0"/>
            </a:br>
            <a:br>
              <a:rPr lang="en-US" sz="3200" dirty="0"/>
            </a:br>
            <a:r>
              <a:rPr lang="en-US" sz="3200" dirty="0"/>
              <a:t>But most critical, you need to </a:t>
            </a:r>
            <a:r>
              <a:rPr lang="en-US" sz="3200" dirty="0">
                <a:solidFill>
                  <a:schemeClr val="accent2"/>
                </a:solidFill>
              </a:rPr>
              <a:t>execute, relentlessly</a:t>
            </a:r>
          </a:p>
        </p:txBody>
      </p:sp>
      <p:sp>
        <p:nvSpPr>
          <p:cNvPr id="3" name="Footer Placeholder 2">
            <a:extLst>
              <a:ext uri="{FF2B5EF4-FFF2-40B4-BE49-F238E27FC236}">
                <a16:creationId xmlns:a16="http://schemas.microsoft.com/office/drawing/2014/main" id="{66EF3F07-D8C7-8644-99D1-7456A59954D2}"/>
              </a:ext>
            </a:extLst>
          </p:cNvPr>
          <p:cNvSpPr>
            <a:spLocks noGrp="1"/>
          </p:cNvSpPr>
          <p:nvPr>
            <p:ph type="ftr" sz="quarter" idx="10"/>
          </p:nvPr>
        </p:nvSpPr>
        <p:spPr/>
        <p:txBody>
          <a:bodyPr/>
          <a:lstStyle/>
          <a:p>
            <a:r>
              <a:rPr lang="en-AU" dirty="0"/>
              <a:t>The Savage Recruitment Academy.  REC August 2022</a:t>
            </a:r>
          </a:p>
        </p:txBody>
      </p:sp>
    </p:spTree>
    <p:extLst>
      <p:ext uri="{BB962C8B-B14F-4D97-AF65-F5344CB8AC3E}">
        <p14:creationId xmlns:p14="http://schemas.microsoft.com/office/powerpoint/2010/main" val="86141532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CCB58-52F8-1BDA-E757-074C47A11AC7}"/>
              </a:ext>
            </a:extLst>
          </p:cNvPr>
          <p:cNvSpPr>
            <a:spLocks noGrp="1"/>
          </p:cNvSpPr>
          <p:nvPr>
            <p:ph type="title"/>
          </p:nvPr>
        </p:nvSpPr>
        <p:spPr>
          <a:xfrm>
            <a:off x="795600" y="116632"/>
            <a:ext cx="7931149" cy="1127952"/>
          </a:xfrm>
        </p:spPr>
        <p:txBody>
          <a:bodyPr>
            <a:normAutofit fontScale="90000"/>
          </a:bodyPr>
          <a:lstStyle/>
          <a:p>
            <a:r>
              <a:rPr lang="en-AU" dirty="0"/>
              <a:t>Are you ‘client-fit’ or ‘Client-flabby’?</a:t>
            </a:r>
            <a:br>
              <a:rPr lang="en-AU" dirty="0"/>
            </a:br>
            <a:r>
              <a:rPr lang="en-AU" dirty="0">
                <a:solidFill>
                  <a:schemeClr val="accent2"/>
                </a:solidFill>
              </a:rPr>
              <a:t> </a:t>
            </a:r>
            <a:r>
              <a:rPr lang="en-AU" sz="1600" dirty="0">
                <a:solidFill>
                  <a:schemeClr val="accent2"/>
                </a:solidFill>
              </a:rPr>
              <a:t>https://www.gregsavage.com.au/2022/07/11/are-you-client-flabby-or-are-you-client-fit-2/</a:t>
            </a:r>
            <a:br>
              <a:rPr lang="en-AU" dirty="0"/>
            </a:br>
            <a:br>
              <a:rPr lang="en-AU" dirty="0"/>
            </a:br>
            <a:endParaRPr lang="en-AU" dirty="0"/>
          </a:p>
        </p:txBody>
      </p:sp>
      <p:sp>
        <p:nvSpPr>
          <p:cNvPr id="3" name="Content Placeholder 2">
            <a:extLst>
              <a:ext uri="{FF2B5EF4-FFF2-40B4-BE49-F238E27FC236}">
                <a16:creationId xmlns:a16="http://schemas.microsoft.com/office/drawing/2014/main" id="{6B89D1B5-E0B5-9847-14E9-96F6D877D52A}"/>
              </a:ext>
            </a:extLst>
          </p:cNvPr>
          <p:cNvSpPr>
            <a:spLocks noGrp="1"/>
          </p:cNvSpPr>
          <p:nvPr>
            <p:ph sz="half" idx="1"/>
          </p:nvPr>
        </p:nvSpPr>
        <p:spPr/>
        <p:txBody>
          <a:bodyPr>
            <a:normAutofit fontScale="55000" lnSpcReduction="20000"/>
          </a:bodyPr>
          <a:lstStyle/>
          <a:p>
            <a:pPr marL="457200" indent="-457200">
              <a:lnSpc>
                <a:spcPct val="120000"/>
              </a:lnSpc>
              <a:buClr>
                <a:srgbClr val="00AEEF"/>
              </a:buClr>
              <a:buSzPct val="120000"/>
              <a:buFont typeface="Arial" panose="020B0604020202020204" pitchFamily="34" charset="0"/>
              <a:buChar char="•"/>
            </a:pPr>
            <a:r>
              <a:rPr lang="en-AU" dirty="0">
                <a:latin typeface="Avenir Medium" charset="0"/>
                <a:ea typeface="Avenir Medium" charset="0"/>
                <a:cs typeface="Avenir Medium" charset="0"/>
              </a:rPr>
              <a:t>Face to face</a:t>
            </a:r>
          </a:p>
          <a:p>
            <a:pPr marL="457200" indent="-457200">
              <a:lnSpc>
                <a:spcPct val="120000"/>
              </a:lnSpc>
              <a:buClr>
                <a:srgbClr val="00AEEF"/>
              </a:buClr>
              <a:buSzPct val="120000"/>
              <a:buFont typeface="Arial" panose="020B0604020202020204" pitchFamily="34" charset="0"/>
              <a:buChar char="•"/>
            </a:pPr>
            <a:r>
              <a:rPr lang="en-AU" dirty="0">
                <a:latin typeface="Avenir Medium" charset="0"/>
                <a:ea typeface="Avenir Medium" charset="0"/>
                <a:cs typeface="Avenir Medium" charset="0"/>
              </a:rPr>
              <a:t>4 times/year</a:t>
            </a:r>
          </a:p>
          <a:p>
            <a:pPr marL="457200" indent="-457200">
              <a:lnSpc>
                <a:spcPct val="120000"/>
              </a:lnSpc>
              <a:buClr>
                <a:srgbClr val="00AEEF"/>
              </a:buClr>
              <a:buSzPct val="120000"/>
              <a:buFont typeface="Arial" panose="020B0604020202020204" pitchFamily="34" charset="0"/>
              <a:buChar char="•"/>
            </a:pPr>
            <a:r>
              <a:rPr lang="en-AU" dirty="0">
                <a:latin typeface="Avenir Medium" charset="0"/>
                <a:ea typeface="Avenir Medium" charset="0"/>
                <a:cs typeface="Avenir Medium" charset="0"/>
              </a:rPr>
              <a:t>Orders in person</a:t>
            </a:r>
          </a:p>
          <a:p>
            <a:pPr marL="457200" indent="-457200">
              <a:lnSpc>
                <a:spcPct val="120000"/>
              </a:lnSpc>
              <a:buClr>
                <a:srgbClr val="00AEEF"/>
              </a:buClr>
              <a:buSzPct val="120000"/>
              <a:buFont typeface="Arial" panose="020B0604020202020204" pitchFamily="34" charset="0"/>
              <a:buChar char="•"/>
            </a:pPr>
            <a:r>
              <a:rPr lang="en-AU" dirty="0">
                <a:latin typeface="Avenir Medium" charset="0"/>
                <a:ea typeface="Avenir Medium" charset="0"/>
                <a:cs typeface="Avenir Medium" charset="0"/>
              </a:rPr>
              <a:t>Every hiring manager</a:t>
            </a:r>
          </a:p>
          <a:p>
            <a:pPr marL="457200" indent="-457200">
              <a:lnSpc>
                <a:spcPct val="120000"/>
              </a:lnSpc>
              <a:buClr>
                <a:srgbClr val="00AEEF"/>
              </a:buClr>
              <a:buSzPct val="120000"/>
              <a:buFont typeface="Arial" panose="020B0604020202020204" pitchFamily="34" charset="0"/>
              <a:buChar char="•"/>
            </a:pPr>
            <a:r>
              <a:rPr lang="en-AU" dirty="0">
                <a:latin typeface="Avenir Medium" charset="0"/>
                <a:ea typeface="Avenir Medium" charset="0"/>
                <a:cs typeface="Avenir Medium" charset="0"/>
              </a:rPr>
              <a:t>Clients boss</a:t>
            </a:r>
          </a:p>
          <a:p>
            <a:pPr marL="457200" indent="-457200">
              <a:lnSpc>
                <a:spcPct val="120000"/>
              </a:lnSpc>
              <a:buClr>
                <a:srgbClr val="00AEEF"/>
              </a:buClr>
              <a:buSzPct val="120000"/>
              <a:buFont typeface="Arial" panose="020B0604020202020204" pitchFamily="34" charset="0"/>
              <a:buChar char="•"/>
            </a:pPr>
            <a:r>
              <a:rPr lang="en-AU" dirty="0">
                <a:latin typeface="Avenir Medium" charset="0"/>
                <a:ea typeface="Avenir Medium" charset="0"/>
                <a:cs typeface="Avenir Medium" charset="0"/>
              </a:rPr>
              <a:t>HR team</a:t>
            </a:r>
          </a:p>
          <a:p>
            <a:pPr marL="457200" indent="-457200">
              <a:lnSpc>
                <a:spcPct val="120000"/>
              </a:lnSpc>
              <a:buClr>
                <a:srgbClr val="00AEEF"/>
              </a:buClr>
              <a:buSzPct val="120000"/>
              <a:buFont typeface="Arial" panose="020B0604020202020204" pitchFamily="34" charset="0"/>
              <a:buChar char="•"/>
            </a:pPr>
            <a:r>
              <a:rPr lang="en-AU" dirty="0">
                <a:latin typeface="Avenir Medium" charset="0"/>
                <a:ea typeface="Avenir Medium" charset="0"/>
                <a:cs typeface="Avenir Medium" charset="0"/>
              </a:rPr>
              <a:t>Client website</a:t>
            </a:r>
          </a:p>
          <a:p>
            <a:pPr marL="457200" indent="-457200">
              <a:lnSpc>
                <a:spcPct val="120000"/>
              </a:lnSpc>
              <a:buClr>
                <a:srgbClr val="00AEEF"/>
              </a:buClr>
              <a:buSzPct val="120000"/>
              <a:buFont typeface="Arial" panose="020B0604020202020204" pitchFamily="34" charset="0"/>
              <a:buChar char="•"/>
            </a:pPr>
            <a:r>
              <a:rPr lang="en-AU" dirty="0">
                <a:latin typeface="Avenir Medium" charset="0"/>
                <a:ea typeface="Avenir Medium" charset="0"/>
                <a:cs typeface="Avenir Medium" charset="0"/>
              </a:rPr>
              <a:t>Social subscribe</a:t>
            </a:r>
          </a:p>
          <a:p>
            <a:pPr marL="457200" indent="-457200">
              <a:lnSpc>
                <a:spcPct val="120000"/>
              </a:lnSpc>
              <a:buClr>
                <a:srgbClr val="00AEEF"/>
              </a:buClr>
              <a:buSzPct val="120000"/>
              <a:buFont typeface="Arial" panose="020B0604020202020204" pitchFamily="34" charset="0"/>
              <a:buChar char="•"/>
            </a:pPr>
            <a:r>
              <a:rPr lang="en-AU" dirty="0">
                <a:latin typeface="Avenir Medium" charset="0"/>
                <a:ea typeface="Avenir Medium" charset="0"/>
                <a:cs typeface="Avenir Medium" charset="0"/>
              </a:rPr>
              <a:t>Products/services</a:t>
            </a:r>
          </a:p>
          <a:p>
            <a:pPr marL="457200" indent="-457200">
              <a:lnSpc>
                <a:spcPct val="120000"/>
              </a:lnSpc>
              <a:buClr>
                <a:srgbClr val="00AEEF"/>
              </a:buClr>
              <a:buSzPct val="120000"/>
              <a:buFont typeface="Arial" panose="020B0604020202020204" pitchFamily="34" charset="0"/>
              <a:buChar char="•"/>
            </a:pPr>
            <a:r>
              <a:rPr lang="en-AU" dirty="0">
                <a:latin typeface="Avenir Medium" charset="0"/>
                <a:ea typeface="Avenir Medium" charset="0"/>
                <a:cs typeface="Avenir Medium" charset="0"/>
              </a:rPr>
              <a:t>LinkedIn</a:t>
            </a:r>
          </a:p>
          <a:p>
            <a:pPr marL="457200" indent="-457200">
              <a:lnSpc>
                <a:spcPct val="120000"/>
              </a:lnSpc>
              <a:buClr>
                <a:srgbClr val="00AEEF"/>
              </a:buClr>
              <a:buSzPct val="120000"/>
              <a:buFont typeface="Arial" panose="020B0604020202020204" pitchFamily="34" charset="0"/>
              <a:buChar char="•"/>
            </a:pPr>
            <a:r>
              <a:rPr lang="en-AU" dirty="0">
                <a:latin typeface="Avenir Medium" charset="0"/>
                <a:ea typeface="Avenir Medium" charset="0"/>
                <a:cs typeface="Avenir Medium" charset="0"/>
              </a:rPr>
              <a:t>Social ego</a:t>
            </a:r>
          </a:p>
          <a:p>
            <a:pPr marL="457200" indent="-457200">
              <a:lnSpc>
                <a:spcPct val="120000"/>
              </a:lnSpc>
              <a:buClr>
                <a:srgbClr val="00AEEF"/>
              </a:buClr>
              <a:buSzPct val="120000"/>
              <a:buFont typeface="Arial" panose="020B0604020202020204" pitchFamily="34" charset="0"/>
              <a:buChar char="•"/>
            </a:pPr>
            <a:r>
              <a:rPr lang="en-AU" dirty="0">
                <a:latin typeface="Avenir Medium" charset="0"/>
                <a:ea typeface="Avenir Medium" charset="0"/>
                <a:cs typeface="Avenir Medium" charset="0"/>
              </a:rPr>
              <a:t>Better/more</a:t>
            </a:r>
          </a:p>
          <a:p>
            <a:pPr marL="457200" indent="-457200">
              <a:lnSpc>
                <a:spcPct val="120000"/>
              </a:lnSpc>
              <a:buClr>
                <a:srgbClr val="00AEEF"/>
              </a:buClr>
              <a:buSzPct val="120000"/>
              <a:buFont typeface="Arial" panose="020B0604020202020204" pitchFamily="34" charset="0"/>
              <a:buChar char="•"/>
            </a:pPr>
            <a:r>
              <a:rPr lang="en-AU" dirty="0">
                <a:latin typeface="Avenir Medium" charset="0"/>
                <a:ea typeface="Avenir Medium" charset="0"/>
                <a:cs typeface="Avenir Medium" charset="0"/>
              </a:rPr>
              <a:t>Your office</a:t>
            </a:r>
          </a:p>
          <a:p>
            <a:endParaRPr lang="en-AU" dirty="0"/>
          </a:p>
        </p:txBody>
      </p:sp>
      <p:sp>
        <p:nvSpPr>
          <p:cNvPr id="4" name="Content Placeholder 3">
            <a:extLst>
              <a:ext uri="{FF2B5EF4-FFF2-40B4-BE49-F238E27FC236}">
                <a16:creationId xmlns:a16="http://schemas.microsoft.com/office/drawing/2014/main" id="{9D0C738F-6C61-16D6-2D5E-C3B1E53FBB81}"/>
              </a:ext>
            </a:extLst>
          </p:cNvPr>
          <p:cNvSpPr>
            <a:spLocks noGrp="1"/>
          </p:cNvSpPr>
          <p:nvPr>
            <p:ph sz="half" idx="2"/>
          </p:nvPr>
        </p:nvSpPr>
        <p:spPr/>
        <p:txBody>
          <a:bodyPr>
            <a:normAutofit fontScale="55000" lnSpcReduction="20000"/>
          </a:bodyPr>
          <a:lstStyle/>
          <a:p>
            <a:pPr marL="457200" indent="-457200">
              <a:lnSpc>
                <a:spcPct val="120000"/>
              </a:lnSpc>
              <a:buClr>
                <a:srgbClr val="00AEEF"/>
              </a:buClr>
              <a:buSzPct val="120000"/>
              <a:buFont typeface="Arial" panose="020B0604020202020204" pitchFamily="34" charset="0"/>
              <a:buChar char="•"/>
            </a:pPr>
            <a:r>
              <a:rPr lang="en-AU" dirty="0">
                <a:latin typeface="Avenir Medium" charset="0"/>
                <a:ea typeface="Avenir Medium" charset="0"/>
                <a:cs typeface="Avenir Medium" charset="0"/>
              </a:rPr>
              <a:t>Follow up</a:t>
            </a:r>
          </a:p>
          <a:p>
            <a:pPr marL="457200" indent="-457200">
              <a:lnSpc>
                <a:spcPct val="120000"/>
              </a:lnSpc>
              <a:buClr>
                <a:srgbClr val="00AEEF"/>
              </a:buClr>
              <a:buSzPct val="120000"/>
              <a:buFont typeface="Arial" panose="020B0604020202020204" pitchFamily="34" charset="0"/>
              <a:buChar char="•"/>
            </a:pPr>
            <a:r>
              <a:rPr lang="en-AU" dirty="0">
                <a:latin typeface="Avenir Medium" charset="0"/>
                <a:ea typeface="Avenir Medium" charset="0"/>
                <a:cs typeface="Avenir Medium" charset="0"/>
              </a:rPr>
              <a:t>Made yourself big</a:t>
            </a:r>
          </a:p>
          <a:p>
            <a:pPr marL="457200" indent="-457200">
              <a:lnSpc>
                <a:spcPct val="120000"/>
              </a:lnSpc>
              <a:buClr>
                <a:srgbClr val="00AEEF"/>
              </a:buClr>
              <a:buSzPct val="120000"/>
              <a:buFont typeface="Arial" panose="020B0604020202020204" pitchFamily="34" charset="0"/>
              <a:buChar char="•"/>
            </a:pPr>
            <a:r>
              <a:rPr lang="en-AU" dirty="0">
                <a:latin typeface="Avenir Medium" charset="0"/>
                <a:ea typeface="Avenir Medium" charset="0"/>
                <a:cs typeface="Avenir Medium" charset="0"/>
              </a:rPr>
              <a:t>Clients’ clients</a:t>
            </a:r>
          </a:p>
          <a:p>
            <a:pPr marL="457200" indent="-457200">
              <a:lnSpc>
                <a:spcPct val="120000"/>
              </a:lnSpc>
              <a:buClr>
                <a:srgbClr val="00AEEF"/>
              </a:buClr>
              <a:buSzPct val="120000"/>
              <a:buFont typeface="Arial" panose="020B0604020202020204" pitchFamily="34" charset="0"/>
              <a:buChar char="•"/>
            </a:pPr>
            <a:r>
              <a:rPr lang="en-AU" dirty="0">
                <a:latin typeface="Avenir Medium" charset="0"/>
                <a:ea typeface="Avenir Medium" charset="0"/>
                <a:cs typeface="Avenir Medium" charset="0"/>
              </a:rPr>
              <a:t>Issues and trends</a:t>
            </a:r>
          </a:p>
          <a:p>
            <a:pPr marL="457200" indent="-457200">
              <a:lnSpc>
                <a:spcPct val="120000"/>
              </a:lnSpc>
              <a:buClr>
                <a:srgbClr val="00AEEF"/>
              </a:buClr>
              <a:buSzPct val="120000"/>
              <a:buFont typeface="Arial" panose="020B0604020202020204" pitchFamily="34" charset="0"/>
              <a:buChar char="•"/>
            </a:pPr>
            <a:r>
              <a:rPr lang="en-AU" dirty="0">
                <a:latin typeface="Avenir Medium" charset="0"/>
                <a:ea typeface="Avenir Medium" charset="0"/>
                <a:cs typeface="Avenir Medium" charset="0"/>
              </a:rPr>
              <a:t>Business review</a:t>
            </a:r>
          </a:p>
          <a:p>
            <a:pPr marL="457200" indent="-457200">
              <a:lnSpc>
                <a:spcPct val="120000"/>
              </a:lnSpc>
              <a:buClr>
                <a:srgbClr val="00AEEF"/>
              </a:buClr>
              <a:buSzPct val="120000"/>
              <a:buFont typeface="Arial" panose="020B0604020202020204" pitchFamily="34" charset="0"/>
              <a:buChar char="•"/>
            </a:pPr>
            <a:r>
              <a:rPr lang="en-AU" dirty="0">
                <a:latin typeface="Avenir Medium" charset="0"/>
                <a:ea typeface="Avenir Medium" charset="0"/>
                <a:cs typeface="Avenir Medium" charset="0"/>
              </a:rPr>
              <a:t>3 big staffing issues</a:t>
            </a:r>
          </a:p>
          <a:p>
            <a:pPr marL="457200" indent="-457200">
              <a:lnSpc>
                <a:spcPct val="120000"/>
              </a:lnSpc>
              <a:buClr>
                <a:srgbClr val="00AEEF"/>
              </a:buClr>
              <a:buSzPct val="120000"/>
              <a:buFont typeface="Arial" panose="020B0604020202020204" pitchFamily="34" charset="0"/>
              <a:buChar char="•"/>
            </a:pPr>
            <a:r>
              <a:rPr lang="en-AU" dirty="0">
                <a:latin typeface="Avenir Medium" charset="0"/>
                <a:ea typeface="Avenir Medium" charset="0"/>
                <a:cs typeface="Avenir Medium" charset="0"/>
              </a:rPr>
              <a:t>Benefits and policies</a:t>
            </a:r>
          </a:p>
          <a:p>
            <a:pPr marL="457200" indent="-457200">
              <a:lnSpc>
                <a:spcPct val="120000"/>
              </a:lnSpc>
              <a:buClr>
                <a:srgbClr val="00AEEF"/>
              </a:buClr>
              <a:buSzPct val="120000"/>
              <a:buFont typeface="Arial" panose="020B0604020202020204" pitchFamily="34" charset="0"/>
              <a:buChar char="•"/>
            </a:pPr>
            <a:r>
              <a:rPr lang="en-AU" dirty="0">
                <a:latin typeface="Avenir Medium" charset="0"/>
                <a:ea typeface="Avenir Medium" charset="0"/>
                <a:cs typeface="Avenir Medium" charset="0"/>
              </a:rPr>
              <a:t>Value-adds</a:t>
            </a:r>
          </a:p>
          <a:p>
            <a:pPr marL="457200" indent="-457200">
              <a:lnSpc>
                <a:spcPct val="120000"/>
              </a:lnSpc>
              <a:buClr>
                <a:srgbClr val="00AEEF"/>
              </a:buClr>
              <a:buSzPct val="120000"/>
              <a:buFont typeface="Arial" panose="020B0604020202020204" pitchFamily="34" charset="0"/>
              <a:buChar char="•"/>
            </a:pPr>
            <a:r>
              <a:rPr lang="en-AU" dirty="0">
                <a:latin typeface="Avenir Medium" charset="0"/>
                <a:ea typeface="Avenir Medium" charset="0"/>
                <a:cs typeface="Avenir Medium" charset="0"/>
              </a:rPr>
              <a:t>Standing briefs</a:t>
            </a:r>
          </a:p>
          <a:p>
            <a:pPr marL="457200" indent="-457200">
              <a:lnSpc>
                <a:spcPct val="120000"/>
              </a:lnSpc>
              <a:buClr>
                <a:srgbClr val="00AEEF"/>
              </a:buClr>
              <a:buSzPct val="120000"/>
              <a:buFont typeface="Arial" panose="020B0604020202020204" pitchFamily="34" charset="0"/>
              <a:buChar char="•"/>
            </a:pPr>
            <a:r>
              <a:rPr lang="en-AU" dirty="0">
                <a:latin typeface="Avenir Medium" charset="0"/>
                <a:ea typeface="Avenir Medium" charset="0"/>
                <a:cs typeface="Avenir Medium" charset="0"/>
              </a:rPr>
              <a:t>Terms of business</a:t>
            </a:r>
          </a:p>
          <a:p>
            <a:pPr marL="457200" indent="-457200">
              <a:lnSpc>
                <a:spcPct val="120000"/>
              </a:lnSpc>
              <a:buClr>
                <a:srgbClr val="00AEEF"/>
              </a:buClr>
              <a:buSzPct val="120000"/>
              <a:buFont typeface="Arial" panose="020B0604020202020204" pitchFamily="34" charset="0"/>
              <a:buChar char="•"/>
            </a:pPr>
            <a:r>
              <a:rPr lang="en-AU" dirty="0">
                <a:latin typeface="Avenir Medium" charset="0"/>
                <a:ea typeface="Avenir Medium" charset="0"/>
                <a:cs typeface="Avenir Medium" charset="0"/>
              </a:rPr>
              <a:t>Spread the love</a:t>
            </a:r>
          </a:p>
          <a:p>
            <a:pPr marL="457200" indent="-457200">
              <a:lnSpc>
                <a:spcPct val="120000"/>
              </a:lnSpc>
              <a:buClr>
                <a:srgbClr val="00AEEF"/>
              </a:buClr>
              <a:buSzPct val="120000"/>
              <a:buFont typeface="Arial" panose="020B0604020202020204" pitchFamily="34" charset="0"/>
              <a:buChar char="•"/>
            </a:pPr>
            <a:r>
              <a:rPr lang="en-AU" dirty="0">
                <a:latin typeface="Avenir Medium" charset="0"/>
                <a:ea typeface="Avenir Medium" charset="0"/>
                <a:cs typeface="Avenir Medium" charset="0"/>
              </a:rPr>
              <a:t>Thank you</a:t>
            </a:r>
          </a:p>
          <a:p>
            <a:endParaRPr lang="en-AU" dirty="0"/>
          </a:p>
        </p:txBody>
      </p:sp>
      <p:sp>
        <p:nvSpPr>
          <p:cNvPr id="5" name="Footer Placeholder 4">
            <a:extLst>
              <a:ext uri="{FF2B5EF4-FFF2-40B4-BE49-F238E27FC236}">
                <a16:creationId xmlns:a16="http://schemas.microsoft.com/office/drawing/2014/main" id="{4DE0FF4A-A8F3-40DE-AACB-C32C2AE48908}"/>
              </a:ext>
            </a:extLst>
          </p:cNvPr>
          <p:cNvSpPr>
            <a:spLocks noGrp="1"/>
          </p:cNvSpPr>
          <p:nvPr>
            <p:ph type="ftr" sz="quarter" idx="10"/>
          </p:nvPr>
        </p:nvSpPr>
        <p:spPr/>
        <p:txBody>
          <a:bodyPr/>
          <a:lstStyle/>
          <a:p>
            <a:r>
              <a:rPr lang="en-AU" dirty="0"/>
              <a:t>The Savage Recruitment Academy.  REC August 2022</a:t>
            </a:r>
          </a:p>
        </p:txBody>
      </p:sp>
    </p:spTree>
    <p:extLst>
      <p:ext uri="{BB962C8B-B14F-4D97-AF65-F5344CB8AC3E}">
        <p14:creationId xmlns:p14="http://schemas.microsoft.com/office/powerpoint/2010/main" val="155462613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ctrTitle"/>
          </p:nvPr>
        </p:nvSpPr>
        <p:spPr>
          <a:xfrm>
            <a:off x="683568" y="2852936"/>
            <a:ext cx="7940543" cy="698676"/>
          </a:xfrm>
        </p:spPr>
        <p:txBody>
          <a:bodyPr>
            <a:noAutofit/>
          </a:bodyPr>
          <a:lstStyle/>
          <a:p>
            <a:br>
              <a:rPr lang="en-US" sz="2800" dirty="0"/>
            </a:br>
            <a:r>
              <a:rPr lang="en-US" sz="3200" dirty="0"/>
              <a:t>People Plan</a:t>
            </a:r>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06094891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5556A-49E7-2B46-ADE0-1C4243C61DBB}"/>
              </a:ext>
            </a:extLst>
          </p:cNvPr>
          <p:cNvSpPr>
            <a:spLocks noGrp="1"/>
          </p:cNvSpPr>
          <p:nvPr>
            <p:ph type="title"/>
          </p:nvPr>
        </p:nvSpPr>
        <p:spPr>
          <a:xfrm>
            <a:off x="795600" y="188640"/>
            <a:ext cx="7892320" cy="1055944"/>
          </a:xfrm>
        </p:spPr>
        <p:txBody>
          <a:bodyPr>
            <a:normAutofit/>
          </a:bodyPr>
          <a:lstStyle/>
          <a:p>
            <a:r>
              <a:rPr lang="en-US" sz="3200" dirty="0">
                <a:solidFill>
                  <a:schemeClr val="accent2"/>
                </a:solidFill>
              </a:rPr>
              <a:t>Invest </a:t>
            </a:r>
            <a:r>
              <a:rPr lang="en-US" sz="3200" dirty="0"/>
              <a:t>In Your Recruiters</a:t>
            </a:r>
          </a:p>
        </p:txBody>
      </p:sp>
      <p:sp>
        <p:nvSpPr>
          <p:cNvPr id="3" name="Content Placeholder 2">
            <a:extLst>
              <a:ext uri="{FF2B5EF4-FFF2-40B4-BE49-F238E27FC236}">
                <a16:creationId xmlns:a16="http://schemas.microsoft.com/office/drawing/2014/main" id="{FC1A8AB2-BFC0-4547-ACB8-C50F66AA0149}"/>
              </a:ext>
            </a:extLst>
          </p:cNvPr>
          <p:cNvSpPr>
            <a:spLocks noGrp="1"/>
          </p:cNvSpPr>
          <p:nvPr>
            <p:ph idx="1"/>
          </p:nvPr>
        </p:nvSpPr>
        <p:spPr>
          <a:xfrm>
            <a:off x="794834" y="1052736"/>
            <a:ext cx="7892321" cy="4439848"/>
          </a:xfrm>
        </p:spPr>
        <p:txBody>
          <a:bodyPr>
            <a:noAutofit/>
          </a:bodyPr>
          <a:lstStyle/>
          <a:p>
            <a:pPr>
              <a:lnSpc>
                <a:spcPct val="120000"/>
              </a:lnSpc>
            </a:pPr>
            <a:r>
              <a:rPr lang="en-US" sz="2000" dirty="0"/>
              <a:t>They fail because</a:t>
            </a:r>
            <a:r>
              <a:rPr lang="en-US" sz="2000" dirty="0">
                <a:solidFill>
                  <a:srgbClr val="F96857"/>
                </a:solidFill>
              </a:rPr>
              <a:t> </a:t>
            </a:r>
            <a:r>
              <a:rPr lang="en-US" sz="2000" dirty="0">
                <a:solidFill>
                  <a:schemeClr val="accent2"/>
                </a:solidFill>
              </a:rPr>
              <a:t>you </a:t>
            </a:r>
            <a:r>
              <a:rPr lang="en-US" sz="2000" dirty="0"/>
              <a:t>failed</a:t>
            </a:r>
          </a:p>
          <a:p>
            <a:pPr>
              <a:lnSpc>
                <a:spcPct val="120000"/>
              </a:lnSpc>
            </a:pPr>
            <a:r>
              <a:rPr lang="en-US" sz="2000" dirty="0"/>
              <a:t>Systems and processes (LMS)</a:t>
            </a:r>
          </a:p>
          <a:p>
            <a:pPr>
              <a:lnSpc>
                <a:spcPct val="120000"/>
              </a:lnSpc>
            </a:pPr>
            <a:r>
              <a:rPr lang="en-US" sz="2000" dirty="0">
                <a:solidFill>
                  <a:schemeClr val="accent2"/>
                </a:solidFill>
              </a:rPr>
              <a:t>Smart marketing (Door opening)</a:t>
            </a:r>
          </a:p>
          <a:p>
            <a:pPr>
              <a:lnSpc>
                <a:spcPct val="120000"/>
              </a:lnSpc>
            </a:pPr>
            <a:r>
              <a:rPr lang="en-US" sz="2000" dirty="0">
                <a:solidFill>
                  <a:schemeClr val="accent2"/>
                </a:solidFill>
              </a:rPr>
              <a:t>Relationship </a:t>
            </a:r>
            <a:r>
              <a:rPr lang="en-US" sz="2000" dirty="0"/>
              <a:t>builders, not resume monkeys</a:t>
            </a:r>
          </a:p>
          <a:p>
            <a:pPr>
              <a:lnSpc>
                <a:spcPct val="120000"/>
              </a:lnSpc>
            </a:pPr>
            <a:r>
              <a:rPr lang="en-US" sz="2000" dirty="0"/>
              <a:t>“Recruiter of the future?” Create it! </a:t>
            </a:r>
            <a:r>
              <a:rPr lang="en-US" sz="2000" dirty="0">
                <a:solidFill>
                  <a:schemeClr val="accent2"/>
                </a:solidFill>
              </a:rPr>
              <a:t>(</a:t>
            </a:r>
            <a:r>
              <a:rPr lang="en-US" sz="2000" b="1" dirty="0">
                <a:solidFill>
                  <a:schemeClr val="accent2"/>
                </a:solidFill>
              </a:rPr>
              <a:t>Tr</a:t>
            </a:r>
            <a:r>
              <a:rPr lang="en-US" sz="2000" dirty="0">
                <a:solidFill>
                  <a:schemeClr val="accent2"/>
                </a:solidFill>
              </a:rPr>
              <a:t> to </a:t>
            </a:r>
            <a:r>
              <a:rPr lang="en-US" sz="2000" b="1" dirty="0">
                <a:solidFill>
                  <a:schemeClr val="accent2"/>
                </a:solidFill>
              </a:rPr>
              <a:t>Re</a:t>
            </a:r>
            <a:r>
              <a:rPr lang="en-US" sz="2000" dirty="0">
                <a:solidFill>
                  <a:schemeClr val="accent2"/>
                </a:solidFill>
              </a:rPr>
              <a:t> to </a:t>
            </a:r>
            <a:r>
              <a:rPr lang="en-US" sz="2000" b="1" dirty="0">
                <a:solidFill>
                  <a:schemeClr val="accent2"/>
                </a:solidFill>
              </a:rPr>
              <a:t>Co</a:t>
            </a:r>
            <a:r>
              <a:rPr lang="en-US" sz="2000" dirty="0">
                <a:solidFill>
                  <a:schemeClr val="accent2"/>
                </a:solidFill>
              </a:rPr>
              <a:t>)</a:t>
            </a:r>
          </a:p>
          <a:p>
            <a:pPr>
              <a:lnSpc>
                <a:spcPct val="120000"/>
              </a:lnSpc>
            </a:pPr>
            <a:r>
              <a:rPr lang="en-US" sz="2000" dirty="0">
                <a:solidFill>
                  <a:schemeClr val="accent2"/>
                </a:solidFill>
              </a:rPr>
              <a:t>Train </a:t>
            </a:r>
            <a:r>
              <a:rPr lang="en-US" sz="2000" dirty="0"/>
              <a:t>and </a:t>
            </a:r>
            <a:r>
              <a:rPr lang="en-US" sz="2000" dirty="0">
                <a:solidFill>
                  <a:schemeClr val="accent2"/>
                </a:solidFill>
              </a:rPr>
              <a:t>develop</a:t>
            </a:r>
          </a:p>
          <a:p>
            <a:pPr>
              <a:lnSpc>
                <a:spcPct val="120000"/>
              </a:lnSpc>
            </a:pPr>
            <a:r>
              <a:rPr lang="en-US" sz="2000" dirty="0"/>
              <a:t>Productise improvement</a:t>
            </a:r>
          </a:p>
          <a:p>
            <a:pPr>
              <a:lnSpc>
                <a:spcPct val="120000"/>
              </a:lnSpc>
            </a:pPr>
            <a:r>
              <a:rPr lang="en-US" sz="2000" dirty="0"/>
              <a:t>A </a:t>
            </a:r>
            <a:r>
              <a:rPr lang="en-US" sz="2000" dirty="0">
                <a:solidFill>
                  <a:schemeClr val="accent2"/>
                </a:solidFill>
              </a:rPr>
              <a:t>coaching </a:t>
            </a:r>
            <a:r>
              <a:rPr lang="en-US" sz="2000" dirty="0"/>
              <a:t>ethos</a:t>
            </a:r>
          </a:p>
          <a:p>
            <a:pPr>
              <a:lnSpc>
                <a:spcPct val="120000"/>
              </a:lnSpc>
            </a:pPr>
            <a:r>
              <a:rPr lang="en-US" sz="2000" dirty="0"/>
              <a:t>Performance and development reviews</a:t>
            </a:r>
          </a:p>
          <a:p>
            <a:pPr>
              <a:lnSpc>
                <a:spcPct val="120000"/>
              </a:lnSpc>
            </a:pPr>
            <a:r>
              <a:rPr lang="en-US" sz="2000" dirty="0"/>
              <a:t>Feedback loop</a:t>
            </a:r>
          </a:p>
          <a:p>
            <a:pPr>
              <a:lnSpc>
                <a:spcPct val="120000"/>
              </a:lnSpc>
            </a:pPr>
            <a:r>
              <a:rPr lang="en-US" sz="2000" dirty="0">
                <a:solidFill>
                  <a:schemeClr val="accent2"/>
                </a:solidFill>
              </a:rPr>
              <a:t>Structured</a:t>
            </a:r>
            <a:r>
              <a:rPr lang="en-US" sz="2000" dirty="0"/>
              <a:t> pathways</a:t>
            </a:r>
          </a:p>
        </p:txBody>
      </p:sp>
      <p:sp>
        <p:nvSpPr>
          <p:cNvPr id="4" name="Footer Placeholder 3">
            <a:extLst>
              <a:ext uri="{FF2B5EF4-FFF2-40B4-BE49-F238E27FC236}">
                <a16:creationId xmlns:a16="http://schemas.microsoft.com/office/drawing/2014/main" id="{52C67F66-C77D-824C-A7BF-D4CCF1430EB2}"/>
              </a:ext>
            </a:extLst>
          </p:cNvPr>
          <p:cNvSpPr>
            <a:spLocks noGrp="1"/>
          </p:cNvSpPr>
          <p:nvPr>
            <p:ph type="ftr" sz="quarter" idx="10"/>
          </p:nvPr>
        </p:nvSpPr>
        <p:spPr/>
        <p:txBody>
          <a:bodyPr/>
          <a:lstStyle/>
          <a:p>
            <a:r>
              <a:rPr lang="en-AU" dirty="0"/>
              <a:t>The Savage Recruitment Academy.  REC August 2022</a:t>
            </a:r>
          </a:p>
        </p:txBody>
      </p:sp>
    </p:spTree>
    <p:extLst>
      <p:ext uri="{BB962C8B-B14F-4D97-AF65-F5344CB8AC3E}">
        <p14:creationId xmlns:p14="http://schemas.microsoft.com/office/powerpoint/2010/main" val="374936975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C1C8EDF6-3564-4DD0-8B19-3B0436C55048}"/>
              </a:ext>
            </a:extLst>
          </p:cNvPr>
          <p:cNvGraphicFramePr/>
          <p:nvPr>
            <p:extLst>
              <p:ext uri="{D42A27DB-BD31-4B8C-83A1-F6EECF244321}">
                <p14:modId xmlns:p14="http://schemas.microsoft.com/office/powerpoint/2010/main" val="2532972537"/>
              </p:ext>
            </p:extLst>
          </p:nvPr>
        </p:nvGraphicFramePr>
        <p:xfrm>
          <a:off x="323528" y="764704"/>
          <a:ext cx="8496944" cy="5056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a:extLst>
              <a:ext uri="{FF2B5EF4-FFF2-40B4-BE49-F238E27FC236}">
                <a16:creationId xmlns:a16="http://schemas.microsoft.com/office/drawing/2014/main" id="{F6F517AD-9129-43BD-BBEC-50333A43AE11}"/>
              </a:ext>
            </a:extLst>
          </p:cNvPr>
          <p:cNvSpPr>
            <a:spLocks noGrp="1"/>
          </p:cNvSpPr>
          <p:nvPr>
            <p:ph type="title"/>
          </p:nvPr>
        </p:nvSpPr>
        <p:spPr>
          <a:xfrm>
            <a:off x="625840" y="188640"/>
            <a:ext cx="7892320" cy="891360"/>
          </a:xfrm>
        </p:spPr>
        <p:txBody>
          <a:bodyPr>
            <a:normAutofit/>
          </a:bodyPr>
          <a:lstStyle/>
          <a:p>
            <a:pPr algn="ctr"/>
            <a:r>
              <a:rPr lang="en-AU" sz="2800" dirty="0"/>
              <a:t>You must hire more </a:t>
            </a:r>
            <a:r>
              <a:rPr lang="en-AU" sz="2800" dirty="0">
                <a:solidFill>
                  <a:schemeClr val="accent2"/>
                </a:solidFill>
              </a:rPr>
              <a:t>Drinkers!</a:t>
            </a:r>
          </a:p>
        </p:txBody>
      </p:sp>
      <p:sp>
        <p:nvSpPr>
          <p:cNvPr id="2" name="Footer Placeholder 1">
            <a:extLst>
              <a:ext uri="{FF2B5EF4-FFF2-40B4-BE49-F238E27FC236}">
                <a16:creationId xmlns:a16="http://schemas.microsoft.com/office/drawing/2014/main" id="{A3524FEC-0933-DC4A-B44E-7007EAE0707F}"/>
              </a:ext>
            </a:extLst>
          </p:cNvPr>
          <p:cNvSpPr>
            <a:spLocks noGrp="1"/>
          </p:cNvSpPr>
          <p:nvPr>
            <p:ph type="ftr" sz="quarter" idx="10"/>
          </p:nvPr>
        </p:nvSpPr>
        <p:spPr/>
        <p:txBody>
          <a:bodyPr/>
          <a:lstStyle/>
          <a:p>
            <a:r>
              <a:rPr lang="en-AU" dirty="0"/>
              <a:t>The Savage Recruitment Academy.  REC August 2022</a:t>
            </a:r>
          </a:p>
        </p:txBody>
      </p:sp>
    </p:spTree>
    <p:extLst>
      <p:ext uri="{BB962C8B-B14F-4D97-AF65-F5344CB8AC3E}">
        <p14:creationId xmlns:p14="http://schemas.microsoft.com/office/powerpoint/2010/main" val="207975236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7FB4B-D229-C147-A498-99EBC6A8D3C6}"/>
              </a:ext>
            </a:extLst>
          </p:cNvPr>
          <p:cNvSpPr>
            <a:spLocks noGrp="1"/>
          </p:cNvSpPr>
          <p:nvPr>
            <p:ph type="title"/>
          </p:nvPr>
        </p:nvSpPr>
        <p:spPr/>
        <p:txBody>
          <a:bodyPr>
            <a:normAutofit/>
          </a:bodyPr>
          <a:lstStyle/>
          <a:p>
            <a:r>
              <a:rPr lang="en-US" sz="3200" dirty="0"/>
              <a:t>When To Hire New Consultants?</a:t>
            </a:r>
          </a:p>
        </p:txBody>
      </p:sp>
      <p:sp>
        <p:nvSpPr>
          <p:cNvPr id="3" name="Content Placeholder 2">
            <a:extLst>
              <a:ext uri="{FF2B5EF4-FFF2-40B4-BE49-F238E27FC236}">
                <a16:creationId xmlns:a16="http://schemas.microsoft.com/office/drawing/2014/main" id="{421E1E98-40DC-0841-8558-74638A1F9E0C}"/>
              </a:ext>
            </a:extLst>
          </p:cNvPr>
          <p:cNvSpPr>
            <a:spLocks noGrp="1"/>
          </p:cNvSpPr>
          <p:nvPr>
            <p:ph idx="1"/>
          </p:nvPr>
        </p:nvSpPr>
        <p:spPr/>
        <p:txBody>
          <a:bodyPr/>
          <a:lstStyle/>
          <a:p>
            <a:endParaRPr lang="en-US" sz="2800" dirty="0">
              <a:solidFill>
                <a:srgbClr val="F96857"/>
              </a:solidFill>
            </a:endParaRPr>
          </a:p>
          <a:p>
            <a:r>
              <a:rPr lang="en-US" sz="2800" dirty="0">
                <a:solidFill>
                  <a:schemeClr val="accent2"/>
                </a:solidFill>
              </a:rPr>
              <a:t>Always be recruiting</a:t>
            </a:r>
            <a:r>
              <a:rPr lang="en-US" sz="2800" dirty="0">
                <a:solidFill>
                  <a:srgbClr val="F96857"/>
                </a:solidFill>
              </a:rPr>
              <a:t>, </a:t>
            </a:r>
            <a:r>
              <a:rPr lang="en-US" sz="2800" dirty="0"/>
              <a:t>even if not hiring</a:t>
            </a:r>
          </a:p>
          <a:p>
            <a:pPr lvl="0"/>
            <a:r>
              <a:rPr lang="en-US" sz="2800" dirty="0"/>
              <a:t>Scalability and leverage </a:t>
            </a:r>
          </a:p>
          <a:p>
            <a:pPr lvl="0"/>
            <a:r>
              <a:rPr lang="en-US" sz="2800" dirty="0">
                <a:solidFill>
                  <a:schemeClr val="accent2"/>
                </a:solidFill>
              </a:rPr>
              <a:t>More</a:t>
            </a:r>
            <a:r>
              <a:rPr lang="en-US" sz="2800" dirty="0"/>
              <a:t> from less</a:t>
            </a:r>
          </a:p>
          <a:p>
            <a:r>
              <a:rPr lang="en-US" sz="2800" dirty="0"/>
              <a:t>Avoid ‘profitless growth’</a:t>
            </a:r>
          </a:p>
          <a:p>
            <a:r>
              <a:rPr lang="en-US" sz="2800" dirty="0"/>
              <a:t>Hire where the </a:t>
            </a:r>
            <a:r>
              <a:rPr lang="en-US" sz="2800" dirty="0">
                <a:solidFill>
                  <a:schemeClr val="accent2"/>
                </a:solidFill>
              </a:rPr>
              <a:t>growth</a:t>
            </a:r>
            <a:r>
              <a:rPr lang="en-US" sz="2800" dirty="0"/>
              <a:t> is</a:t>
            </a:r>
          </a:p>
          <a:p>
            <a:r>
              <a:rPr lang="en-US" sz="2800" dirty="0"/>
              <a:t>Hire on a ‘</a:t>
            </a:r>
            <a:r>
              <a:rPr lang="en-US" sz="2800" dirty="0">
                <a:solidFill>
                  <a:schemeClr val="accent2"/>
                </a:solidFill>
              </a:rPr>
              <a:t>pay forward</a:t>
            </a:r>
            <a:r>
              <a:rPr lang="en-US" sz="2800" dirty="0"/>
              <a:t>’ basis</a:t>
            </a:r>
          </a:p>
          <a:p>
            <a:endParaRPr lang="en-AU" dirty="0"/>
          </a:p>
          <a:p>
            <a:endParaRPr lang="en-US" dirty="0"/>
          </a:p>
          <a:p>
            <a:endParaRPr lang="en-US" dirty="0"/>
          </a:p>
        </p:txBody>
      </p:sp>
      <p:sp>
        <p:nvSpPr>
          <p:cNvPr id="4" name="Footer Placeholder 3">
            <a:extLst>
              <a:ext uri="{FF2B5EF4-FFF2-40B4-BE49-F238E27FC236}">
                <a16:creationId xmlns:a16="http://schemas.microsoft.com/office/drawing/2014/main" id="{95D15F6A-9DF5-8643-A98B-9AD82D245819}"/>
              </a:ext>
            </a:extLst>
          </p:cNvPr>
          <p:cNvSpPr>
            <a:spLocks noGrp="1"/>
          </p:cNvSpPr>
          <p:nvPr>
            <p:ph type="ftr" sz="quarter" idx="10"/>
          </p:nvPr>
        </p:nvSpPr>
        <p:spPr/>
        <p:txBody>
          <a:bodyPr/>
          <a:lstStyle/>
          <a:p>
            <a:r>
              <a:rPr lang="en-AU" dirty="0"/>
              <a:t>The Savage Recruitment Academy.  REC August 2022</a:t>
            </a:r>
          </a:p>
        </p:txBody>
      </p:sp>
    </p:spTree>
    <p:extLst>
      <p:ext uri="{BB962C8B-B14F-4D97-AF65-F5344CB8AC3E}">
        <p14:creationId xmlns:p14="http://schemas.microsoft.com/office/powerpoint/2010/main" val="217742614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ctrTitle"/>
          </p:nvPr>
        </p:nvSpPr>
        <p:spPr>
          <a:xfrm>
            <a:off x="683568" y="2852936"/>
            <a:ext cx="7940543" cy="698676"/>
          </a:xfrm>
        </p:spPr>
        <p:txBody>
          <a:bodyPr>
            <a:noAutofit/>
          </a:bodyPr>
          <a:lstStyle/>
          <a:p>
            <a:br>
              <a:rPr lang="en-US" sz="2800" dirty="0"/>
            </a:br>
            <a:r>
              <a:rPr lang="en-US" sz="2800" dirty="0"/>
              <a:t>Technology, Systems and Process</a:t>
            </a:r>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18734756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FDD2D-6817-E03E-C7F6-F58518207525}"/>
              </a:ext>
            </a:extLst>
          </p:cNvPr>
          <p:cNvSpPr>
            <a:spLocks noGrp="1"/>
          </p:cNvSpPr>
          <p:nvPr>
            <p:ph type="title"/>
          </p:nvPr>
        </p:nvSpPr>
        <p:spPr/>
        <p:txBody>
          <a:bodyPr/>
          <a:lstStyle/>
          <a:p>
            <a:r>
              <a:rPr lang="en-AU" dirty="0"/>
              <a:t>Take a wide view on technology</a:t>
            </a:r>
          </a:p>
        </p:txBody>
      </p:sp>
      <p:sp>
        <p:nvSpPr>
          <p:cNvPr id="3" name="Content Placeholder 2">
            <a:extLst>
              <a:ext uri="{FF2B5EF4-FFF2-40B4-BE49-F238E27FC236}">
                <a16:creationId xmlns:a16="http://schemas.microsoft.com/office/drawing/2014/main" id="{BD5E12B6-CB74-A563-B158-DB2B0672D40F}"/>
              </a:ext>
            </a:extLst>
          </p:cNvPr>
          <p:cNvSpPr>
            <a:spLocks noGrp="1"/>
          </p:cNvSpPr>
          <p:nvPr>
            <p:ph idx="1"/>
          </p:nvPr>
        </p:nvSpPr>
        <p:spPr/>
        <p:txBody>
          <a:bodyPr>
            <a:normAutofit fontScale="92500" lnSpcReduction="10000"/>
          </a:bodyPr>
          <a:lstStyle/>
          <a:p>
            <a:pPr marL="457200" indent="-457200"/>
            <a:r>
              <a:rPr lang="en-US" dirty="0">
                <a:solidFill>
                  <a:schemeClr val="accent2"/>
                </a:solidFill>
              </a:rPr>
              <a:t>WFH</a:t>
            </a:r>
            <a:r>
              <a:rPr lang="en-US" dirty="0"/>
              <a:t> Tech</a:t>
            </a:r>
          </a:p>
          <a:p>
            <a:pPr marL="457200" indent="-457200"/>
            <a:r>
              <a:rPr lang="en-US" dirty="0"/>
              <a:t>Team </a:t>
            </a:r>
            <a:r>
              <a:rPr lang="en-US" dirty="0">
                <a:solidFill>
                  <a:schemeClr val="accent2"/>
                </a:solidFill>
              </a:rPr>
              <a:t>Collaboration </a:t>
            </a:r>
          </a:p>
          <a:p>
            <a:pPr marL="457200" indent="-457200"/>
            <a:r>
              <a:rPr lang="en-US" dirty="0"/>
              <a:t>Better </a:t>
            </a:r>
            <a:r>
              <a:rPr lang="en-US" dirty="0">
                <a:solidFill>
                  <a:srgbClr val="F96857"/>
                </a:solidFill>
              </a:rPr>
              <a:t>analytics</a:t>
            </a:r>
            <a:r>
              <a:rPr lang="en-US" dirty="0"/>
              <a:t> and </a:t>
            </a:r>
            <a:r>
              <a:rPr lang="en-US" dirty="0">
                <a:solidFill>
                  <a:schemeClr val="accent2"/>
                </a:solidFill>
              </a:rPr>
              <a:t>metrics</a:t>
            </a:r>
          </a:p>
          <a:p>
            <a:pPr marL="457200" indent="-457200"/>
            <a:r>
              <a:rPr lang="en-US" dirty="0">
                <a:solidFill>
                  <a:schemeClr val="accent2"/>
                </a:solidFill>
              </a:rPr>
              <a:t>Chatbots</a:t>
            </a:r>
          </a:p>
          <a:p>
            <a:pPr marL="457200" indent="-457200"/>
            <a:r>
              <a:rPr lang="en-US" dirty="0"/>
              <a:t>Temp and contract</a:t>
            </a:r>
          </a:p>
          <a:p>
            <a:pPr marL="457200" indent="-457200"/>
            <a:r>
              <a:rPr lang="en-US" dirty="0">
                <a:solidFill>
                  <a:schemeClr val="accent2"/>
                </a:solidFill>
              </a:rPr>
              <a:t>Automated</a:t>
            </a:r>
            <a:r>
              <a:rPr lang="en-US" dirty="0"/>
              <a:t> marketing and engagement</a:t>
            </a:r>
          </a:p>
          <a:p>
            <a:pPr marL="457200" indent="-457200"/>
            <a:r>
              <a:rPr lang="en-US" dirty="0"/>
              <a:t>Recruiter </a:t>
            </a:r>
            <a:r>
              <a:rPr lang="en-US" dirty="0">
                <a:solidFill>
                  <a:schemeClr val="accent2"/>
                </a:solidFill>
              </a:rPr>
              <a:t>upskilling</a:t>
            </a:r>
          </a:p>
          <a:p>
            <a:pPr marL="457200" indent="-457200"/>
            <a:r>
              <a:rPr lang="en-US" dirty="0"/>
              <a:t>Save recruiters' </a:t>
            </a:r>
            <a:r>
              <a:rPr lang="en-US" dirty="0">
                <a:solidFill>
                  <a:schemeClr val="accent2"/>
                </a:solidFill>
              </a:rPr>
              <a:t>time</a:t>
            </a:r>
          </a:p>
          <a:p>
            <a:pPr marL="457200" indent="-457200"/>
            <a:r>
              <a:rPr lang="en-US" dirty="0"/>
              <a:t>Data </a:t>
            </a:r>
            <a:r>
              <a:rPr lang="en-US" dirty="0">
                <a:solidFill>
                  <a:schemeClr val="accent2"/>
                </a:solidFill>
              </a:rPr>
              <a:t>security</a:t>
            </a:r>
            <a:r>
              <a:rPr lang="en-US" dirty="0"/>
              <a:t> and privacy</a:t>
            </a:r>
          </a:p>
          <a:p>
            <a:pPr marL="457200" indent="-457200"/>
            <a:r>
              <a:rPr lang="en-US" dirty="0"/>
              <a:t>Digital </a:t>
            </a:r>
            <a:r>
              <a:rPr lang="en-US" dirty="0">
                <a:solidFill>
                  <a:srgbClr val="F96857"/>
                </a:solidFill>
              </a:rPr>
              <a:t>onbo</a:t>
            </a:r>
            <a:r>
              <a:rPr lang="en-US" dirty="0">
                <a:solidFill>
                  <a:schemeClr val="accent2"/>
                </a:solidFill>
              </a:rPr>
              <a:t>arding</a:t>
            </a:r>
          </a:p>
          <a:p>
            <a:pPr marL="457200" indent="-457200"/>
            <a:r>
              <a:rPr lang="en-US" dirty="0"/>
              <a:t>Candidate </a:t>
            </a:r>
            <a:r>
              <a:rPr lang="en-US" dirty="0">
                <a:solidFill>
                  <a:schemeClr val="accent2"/>
                </a:solidFill>
              </a:rPr>
              <a:t>experience</a:t>
            </a:r>
          </a:p>
          <a:p>
            <a:endParaRPr lang="en-AU" dirty="0"/>
          </a:p>
        </p:txBody>
      </p:sp>
      <p:sp>
        <p:nvSpPr>
          <p:cNvPr id="4" name="Footer Placeholder 3">
            <a:extLst>
              <a:ext uri="{FF2B5EF4-FFF2-40B4-BE49-F238E27FC236}">
                <a16:creationId xmlns:a16="http://schemas.microsoft.com/office/drawing/2014/main" id="{D9A82EBA-A7CF-EA04-19A1-36F6045C3590}"/>
              </a:ext>
            </a:extLst>
          </p:cNvPr>
          <p:cNvSpPr>
            <a:spLocks noGrp="1"/>
          </p:cNvSpPr>
          <p:nvPr>
            <p:ph type="ftr" sz="quarter" idx="10"/>
          </p:nvPr>
        </p:nvSpPr>
        <p:spPr/>
        <p:txBody>
          <a:bodyPr/>
          <a:lstStyle/>
          <a:p>
            <a:r>
              <a:rPr lang="en-AU" dirty="0"/>
              <a:t>The Savage Recruitment Academy.  REC August 2022</a:t>
            </a:r>
          </a:p>
        </p:txBody>
      </p:sp>
    </p:spTree>
    <p:extLst>
      <p:ext uri="{BB962C8B-B14F-4D97-AF65-F5344CB8AC3E}">
        <p14:creationId xmlns:p14="http://schemas.microsoft.com/office/powerpoint/2010/main" val="56467770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6A477-9A41-1D42-980B-2CFD2C48AE74}"/>
              </a:ext>
            </a:extLst>
          </p:cNvPr>
          <p:cNvSpPr>
            <a:spLocks noGrp="1"/>
          </p:cNvSpPr>
          <p:nvPr>
            <p:ph type="title"/>
          </p:nvPr>
        </p:nvSpPr>
        <p:spPr>
          <a:xfrm>
            <a:off x="795600" y="116632"/>
            <a:ext cx="7892320" cy="1127952"/>
          </a:xfrm>
        </p:spPr>
        <p:txBody>
          <a:bodyPr>
            <a:normAutofit/>
          </a:bodyPr>
          <a:lstStyle/>
          <a:p>
            <a:r>
              <a:rPr lang="en-US" sz="3200" dirty="0"/>
              <a:t>The Technology You Implement Must…</a:t>
            </a:r>
          </a:p>
        </p:txBody>
      </p:sp>
      <p:sp>
        <p:nvSpPr>
          <p:cNvPr id="3" name="Content Placeholder 2">
            <a:extLst>
              <a:ext uri="{FF2B5EF4-FFF2-40B4-BE49-F238E27FC236}">
                <a16:creationId xmlns:a16="http://schemas.microsoft.com/office/drawing/2014/main" id="{04CB5527-5919-0D4C-8190-B9427AD465B9}"/>
              </a:ext>
            </a:extLst>
          </p:cNvPr>
          <p:cNvSpPr>
            <a:spLocks noGrp="1"/>
          </p:cNvSpPr>
          <p:nvPr>
            <p:ph idx="1"/>
          </p:nvPr>
        </p:nvSpPr>
        <p:spPr>
          <a:xfrm>
            <a:off x="395536" y="908720"/>
            <a:ext cx="8292384" cy="6552728"/>
          </a:xfrm>
        </p:spPr>
        <p:txBody>
          <a:bodyPr>
            <a:normAutofit/>
          </a:bodyPr>
          <a:lstStyle/>
          <a:p>
            <a:r>
              <a:rPr lang="en-US" sz="2300" dirty="0">
                <a:solidFill>
                  <a:schemeClr val="accent2"/>
                </a:solidFill>
              </a:rPr>
              <a:t>Improve</a:t>
            </a:r>
            <a:r>
              <a:rPr lang="en-US" sz="2300" dirty="0"/>
              <a:t> the candidate experience</a:t>
            </a:r>
          </a:p>
          <a:p>
            <a:r>
              <a:rPr lang="en-US" sz="2300" dirty="0"/>
              <a:t>Take drudgery/hack work away from recruiters</a:t>
            </a:r>
          </a:p>
          <a:p>
            <a:r>
              <a:rPr lang="en-US" sz="2300" dirty="0"/>
              <a:t>Give recruiters more time to </a:t>
            </a:r>
            <a:r>
              <a:rPr lang="en-US" sz="2300" dirty="0">
                <a:solidFill>
                  <a:schemeClr val="accent2"/>
                </a:solidFill>
              </a:rPr>
              <a:t>‘influence</a:t>
            </a:r>
            <a:r>
              <a:rPr lang="en-US" sz="2300" dirty="0">
                <a:solidFill>
                  <a:srgbClr val="F96857"/>
                </a:solidFill>
              </a:rPr>
              <a:t>’</a:t>
            </a:r>
          </a:p>
          <a:p>
            <a:r>
              <a:rPr lang="en-US" sz="2300" dirty="0"/>
              <a:t>Less time on a keyboard</a:t>
            </a:r>
          </a:p>
          <a:p>
            <a:r>
              <a:rPr lang="en-US" sz="2300" dirty="0"/>
              <a:t>Create great </a:t>
            </a:r>
            <a:r>
              <a:rPr lang="en-US" sz="2300" dirty="0">
                <a:solidFill>
                  <a:schemeClr val="accent2"/>
                </a:solidFill>
              </a:rPr>
              <a:t>human experiences</a:t>
            </a:r>
          </a:p>
          <a:p>
            <a:r>
              <a:rPr lang="en-US" sz="2300" dirty="0"/>
              <a:t>Scale with </a:t>
            </a:r>
            <a:r>
              <a:rPr lang="en-US" sz="2300" dirty="0">
                <a:solidFill>
                  <a:schemeClr val="accent2"/>
                </a:solidFill>
              </a:rPr>
              <a:t>growth</a:t>
            </a:r>
          </a:p>
          <a:p>
            <a:r>
              <a:rPr lang="en-US" sz="2300" dirty="0">
                <a:solidFill>
                  <a:schemeClr val="accent2"/>
                </a:solidFill>
              </a:rPr>
              <a:t>Service temp </a:t>
            </a:r>
            <a:r>
              <a:rPr lang="en-US" sz="2300" dirty="0"/>
              <a:t>and contract</a:t>
            </a:r>
          </a:p>
          <a:p>
            <a:pPr marL="0" indent="0" algn="ctr">
              <a:buNone/>
            </a:pPr>
            <a:br>
              <a:rPr lang="en-US" sz="2300" dirty="0"/>
            </a:br>
            <a:r>
              <a:rPr lang="en-US" sz="2300" dirty="0">
                <a:solidFill>
                  <a:schemeClr val="accent2"/>
                </a:solidFill>
              </a:rPr>
              <a:t>Invest in tech that drives efficiency and </a:t>
            </a:r>
            <a:br>
              <a:rPr lang="en-US" sz="2300" dirty="0">
                <a:solidFill>
                  <a:schemeClr val="accent2"/>
                </a:solidFill>
              </a:rPr>
            </a:br>
            <a:r>
              <a:rPr lang="en-US" sz="2300" dirty="0">
                <a:solidFill>
                  <a:schemeClr val="accent2"/>
                </a:solidFill>
              </a:rPr>
              <a:t>improves customer (candidate!) experience</a:t>
            </a:r>
          </a:p>
          <a:p>
            <a:pPr marL="0" indent="0" algn="ctr">
              <a:buNone/>
            </a:pPr>
            <a:r>
              <a:rPr lang="en-US" sz="2300" dirty="0">
                <a:solidFill>
                  <a:schemeClr val="accent2"/>
                </a:solidFill>
              </a:rPr>
              <a:t> (BOTH!)</a:t>
            </a:r>
          </a:p>
          <a:p>
            <a:endParaRPr lang="en-US" dirty="0"/>
          </a:p>
        </p:txBody>
      </p:sp>
      <p:sp>
        <p:nvSpPr>
          <p:cNvPr id="4" name="Footer Placeholder 3">
            <a:extLst>
              <a:ext uri="{FF2B5EF4-FFF2-40B4-BE49-F238E27FC236}">
                <a16:creationId xmlns:a16="http://schemas.microsoft.com/office/drawing/2014/main" id="{9BD10BF7-505F-9149-AFEB-1A5765E0050F}"/>
              </a:ext>
            </a:extLst>
          </p:cNvPr>
          <p:cNvSpPr>
            <a:spLocks noGrp="1"/>
          </p:cNvSpPr>
          <p:nvPr>
            <p:ph type="ftr" sz="quarter" idx="10"/>
          </p:nvPr>
        </p:nvSpPr>
        <p:spPr/>
        <p:txBody>
          <a:bodyPr/>
          <a:lstStyle/>
          <a:p>
            <a:r>
              <a:rPr lang="en-AU" dirty="0"/>
              <a:t>The Savage Recruitment Academy.  REC August 2022</a:t>
            </a:r>
          </a:p>
        </p:txBody>
      </p:sp>
    </p:spTree>
    <p:extLst>
      <p:ext uri="{BB962C8B-B14F-4D97-AF65-F5344CB8AC3E}">
        <p14:creationId xmlns:p14="http://schemas.microsoft.com/office/powerpoint/2010/main" val="148640863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ctrTitle"/>
          </p:nvPr>
        </p:nvSpPr>
        <p:spPr>
          <a:xfrm>
            <a:off x="683568" y="2852936"/>
            <a:ext cx="7940543" cy="698676"/>
          </a:xfrm>
        </p:spPr>
        <p:txBody>
          <a:bodyPr>
            <a:noAutofit/>
          </a:bodyPr>
          <a:lstStyle/>
          <a:p>
            <a:br>
              <a:rPr lang="en-US" sz="2800" dirty="0"/>
            </a:br>
            <a:r>
              <a:rPr lang="en-US" sz="3200" dirty="0"/>
              <a:t>Marketing and Branding</a:t>
            </a:r>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60385637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7BAA3-DEDA-B980-C8FB-D510DDAACEA6}"/>
              </a:ext>
            </a:extLst>
          </p:cNvPr>
          <p:cNvSpPr>
            <a:spLocks noGrp="1"/>
          </p:cNvSpPr>
          <p:nvPr>
            <p:ph type="title"/>
          </p:nvPr>
        </p:nvSpPr>
        <p:spPr/>
        <p:txBody>
          <a:bodyPr/>
          <a:lstStyle/>
          <a:p>
            <a:r>
              <a:rPr lang="en-AU" dirty="0"/>
              <a:t>Build your message around </a:t>
            </a:r>
            <a:r>
              <a:rPr lang="en-AU" dirty="0">
                <a:solidFill>
                  <a:schemeClr val="accent2"/>
                </a:solidFill>
              </a:rPr>
              <a:t>differentiation</a:t>
            </a:r>
          </a:p>
        </p:txBody>
      </p:sp>
      <p:sp>
        <p:nvSpPr>
          <p:cNvPr id="3" name="Content Placeholder 2">
            <a:extLst>
              <a:ext uri="{FF2B5EF4-FFF2-40B4-BE49-F238E27FC236}">
                <a16:creationId xmlns:a16="http://schemas.microsoft.com/office/drawing/2014/main" id="{4C0F6524-7A65-62F9-EC30-3D59969B7888}"/>
              </a:ext>
            </a:extLst>
          </p:cNvPr>
          <p:cNvSpPr>
            <a:spLocks noGrp="1"/>
          </p:cNvSpPr>
          <p:nvPr>
            <p:ph sz="half" idx="1"/>
          </p:nvPr>
        </p:nvSpPr>
        <p:spPr/>
        <p:txBody>
          <a:bodyPr/>
          <a:lstStyle/>
          <a:p>
            <a:pPr marL="342900" indent="-342900">
              <a:buClr>
                <a:srgbClr val="F96857"/>
              </a:buClr>
              <a:buFont typeface="Arial" panose="020B0604020202020204" pitchFamily="34" charset="0"/>
              <a:buChar char="•"/>
            </a:pPr>
            <a:r>
              <a:rPr lang="en-US" dirty="0"/>
              <a:t>How are we </a:t>
            </a:r>
            <a:r>
              <a:rPr lang="en-US" dirty="0">
                <a:solidFill>
                  <a:schemeClr val="accent2"/>
                </a:solidFill>
              </a:rPr>
              <a:t>different?</a:t>
            </a:r>
          </a:p>
          <a:p>
            <a:pPr marL="342900" indent="-342900">
              <a:buClr>
                <a:srgbClr val="F96857"/>
              </a:buClr>
              <a:buFont typeface="Arial" panose="020B0604020202020204" pitchFamily="34" charset="0"/>
              <a:buChar char="•"/>
            </a:pPr>
            <a:r>
              <a:rPr lang="en-US" dirty="0"/>
              <a:t>What sets us apart?</a:t>
            </a:r>
          </a:p>
          <a:p>
            <a:pPr marL="342900" indent="-342900">
              <a:buClr>
                <a:srgbClr val="F96857"/>
              </a:buClr>
              <a:buFont typeface="Arial" panose="020B0604020202020204" pitchFamily="34" charset="0"/>
              <a:buChar char="•"/>
            </a:pPr>
            <a:r>
              <a:rPr lang="en-US" dirty="0"/>
              <a:t>Why work with us?</a:t>
            </a:r>
          </a:p>
          <a:p>
            <a:pPr marL="342900" indent="-342900">
              <a:buClr>
                <a:srgbClr val="F96857"/>
              </a:buClr>
              <a:buFont typeface="Arial" panose="020B0604020202020204" pitchFamily="34" charset="0"/>
              <a:buChar char="•"/>
            </a:pPr>
            <a:r>
              <a:rPr lang="en-US" dirty="0"/>
              <a:t>Claim as ours?</a:t>
            </a:r>
          </a:p>
          <a:p>
            <a:pPr marL="342900" indent="-342900">
              <a:buClr>
                <a:srgbClr val="F96857"/>
              </a:buClr>
              <a:buFont typeface="Arial" panose="020B0604020202020204" pitchFamily="34" charset="0"/>
              <a:buChar char="•"/>
            </a:pPr>
            <a:r>
              <a:rPr lang="en-US" dirty="0"/>
              <a:t>Our story</a:t>
            </a:r>
          </a:p>
          <a:p>
            <a:pPr marL="342900" indent="-342900">
              <a:buClr>
                <a:srgbClr val="F96857"/>
              </a:buClr>
              <a:buFont typeface="Arial" panose="020B0604020202020204" pitchFamily="34" charset="0"/>
              <a:buChar char="•"/>
            </a:pPr>
            <a:r>
              <a:rPr lang="en-US" dirty="0"/>
              <a:t>Why hire us?</a:t>
            </a:r>
          </a:p>
          <a:p>
            <a:endParaRPr lang="en-AU" dirty="0"/>
          </a:p>
        </p:txBody>
      </p:sp>
      <p:sp>
        <p:nvSpPr>
          <p:cNvPr id="5" name="Footer Placeholder 4">
            <a:extLst>
              <a:ext uri="{FF2B5EF4-FFF2-40B4-BE49-F238E27FC236}">
                <a16:creationId xmlns:a16="http://schemas.microsoft.com/office/drawing/2014/main" id="{B3906F29-6C84-4D58-1E13-97B54FC56ED8}"/>
              </a:ext>
            </a:extLst>
          </p:cNvPr>
          <p:cNvSpPr>
            <a:spLocks noGrp="1"/>
          </p:cNvSpPr>
          <p:nvPr>
            <p:ph type="ftr" sz="quarter" idx="10"/>
          </p:nvPr>
        </p:nvSpPr>
        <p:spPr/>
        <p:txBody>
          <a:bodyPr/>
          <a:lstStyle/>
          <a:p>
            <a:r>
              <a:rPr lang="en-AU" dirty="0"/>
              <a:t>The Savage Recruitment Academy.  REC August 2022</a:t>
            </a:r>
          </a:p>
        </p:txBody>
      </p:sp>
      <p:sp>
        <p:nvSpPr>
          <p:cNvPr id="8" name="Oval 7">
            <a:extLst>
              <a:ext uri="{FF2B5EF4-FFF2-40B4-BE49-F238E27FC236}">
                <a16:creationId xmlns:a16="http://schemas.microsoft.com/office/drawing/2014/main" id="{C91B3705-018B-A32D-49CB-3ABEE942641B}"/>
              </a:ext>
            </a:extLst>
          </p:cNvPr>
          <p:cNvSpPr/>
          <p:nvPr/>
        </p:nvSpPr>
        <p:spPr>
          <a:xfrm>
            <a:off x="5329541" y="1530000"/>
            <a:ext cx="3600000" cy="360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n>
                  <a:solidFill>
                    <a:schemeClr val="tx1"/>
                  </a:solidFill>
                </a:ln>
                <a:solidFill>
                  <a:schemeClr val="bg2"/>
                </a:solidFill>
                <a:latin typeface="Century Gothic" panose="020B0502020202020204" pitchFamily="34" charset="0"/>
              </a:rPr>
              <a:t>Act bigger than you are</a:t>
            </a:r>
          </a:p>
        </p:txBody>
      </p:sp>
    </p:spTree>
    <p:extLst>
      <p:ext uri="{BB962C8B-B14F-4D97-AF65-F5344CB8AC3E}">
        <p14:creationId xmlns:p14="http://schemas.microsoft.com/office/powerpoint/2010/main" val="3327599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E0FCC-B82C-F349-817C-FE4AA1AF9536}"/>
              </a:ext>
            </a:extLst>
          </p:cNvPr>
          <p:cNvSpPr>
            <a:spLocks noGrp="1"/>
          </p:cNvSpPr>
          <p:nvPr>
            <p:ph type="title"/>
          </p:nvPr>
        </p:nvSpPr>
        <p:spPr>
          <a:xfrm>
            <a:off x="823160" y="692696"/>
            <a:ext cx="7416824" cy="3600400"/>
          </a:xfrm>
        </p:spPr>
        <p:txBody>
          <a:bodyPr>
            <a:normAutofit/>
          </a:bodyPr>
          <a:lstStyle/>
          <a:p>
            <a:r>
              <a:rPr lang="en-US" sz="3600" dirty="0"/>
              <a:t>Huge </a:t>
            </a:r>
            <a:r>
              <a:rPr lang="en-US" sz="3600" dirty="0">
                <a:solidFill>
                  <a:schemeClr val="accent2"/>
                </a:solidFill>
              </a:rPr>
              <a:t>opportunities</a:t>
            </a:r>
            <a:r>
              <a:rPr lang="en-US" sz="3600" dirty="0"/>
              <a:t> loom.</a:t>
            </a:r>
            <a:br>
              <a:rPr lang="en-US" sz="3600" dirty="0"/>
            </a:br>
            <a:br>
              <a:rPr lang="en-US" sz="3600" dirty="0"/>
            </a:br>
            <a:br>
              <a:rPr lang="en-US" sz="3600" dirty="0"/>
            </a:br>
            <a:r>
              <a:rPr lang="en-US" sz="3600" dirty="0"/>
              <a:t>The biggest </a:t>
            </a:r>
            <a:r>
              <a:rPr lang="en-US" sz="3600" dirty="0">
                <a:solidFill>
                  <a:schemeClr val="accent2"/>
                </a:solidFill>
              </a:rPr>
              <a:t>obstacle</a:t>
            </a:r>
            <a:r>
              <a:rPr lang="en-US" sz="3600" dirty="0"/>
              <a:t> to </a:t>
            </a:r>
            <a:r>
              <a:rPr lang="en-US" sz="3600" dirty="0">
                <a:solidFill>
                  <a:schemeClr val="accent2"/>
                </a:solidFill>
              </a:rPr>
              <a:t>long-term</a:t>
            </a:r>
            <a:r>
              <a:rPr lang="en-US" sz="3600" dirty="0"/>
              <a:t> success is probably ….</a:t>
            </a:r>
            <a:r>
              <a:rPr lang="en-US" sz="3600" dirty="0">
                <a:solidFill>
                  <a:schemeClr val="accent2"/>
                </a:solidFill>
              </a:rPr>
              <a:t>you.</a:t>
            </a:r>
          </a:p>
        </p:txBody>
      </p:sp>
      <p:sp>
        <p:nvSpPr>
          <p:cNvPr id="3" name="Footer Placeholder 2">
            <a:extLst>
              <a:ext uri="{FF2B5EF4-FFF2-40B4-BE49-F238E27FC236}">
                <a16:creationId xmlns:a16="http://schemas.microsoft.com/office/drawing/2014/main" id="{8044ED3D-53FB-2041-8CC3-0BEDCECF68B5}"/>
              </a:ext>
            </a:extLst>
          </p:cNvPr>
          <p:cNvSpPr>
            <a:spLocks noGrp="1"/>
          </p:cNvSpPr>
          <p:nvPr>
            <p:ph type="ftr" sz="quarter" idx="10"/>
          </p:nvPr>
        </p:nvSpPr>
        <p:spPr/>
        <p:txBody>
          <a:bodyPr/>
          <a:lstStyle/>
          <a:p>
            <a:r>
              <a:rPr lang="en-AU" dirty="0"/>
              <a:t>The Savage Recruitment Academy.  REC August 2022</a:t>
            </a:r>
          </a:p>
        </p:txBody>
      </p:sp>
    </p:spTree>
    <p:extLst>
      <p:ext uri="{BB962C8B-B14F-4D97-AF65-F5344CB8AC3E}">
        <p14:creationId xmlns:p14="http://schemas.microsoft.com/office/powerpoint/2010/main" val="306135278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EF4BC-4973-9617-2A35-DEF40026998C}"/>
              </a:ext>
            </a:extLst>
          </p:cNvPr>
          <p:cNvSpPr>
            <a:spLocks noGrp="1"/>
          </p:cNvSpPr>
          <p:nvPr>
            <p:ph type="title"/>
          </p:nvPr>
        </p:nvSpPr>
        <p:spPr/>
        <p:txBody>
          <a:bodyPr/>
          <a:lstStyle/>
          <a:p>
            <a:r>
              <a:rPr lang="en-AU" dirty="0"/>
              <a:t>What clients love to hear</a:t>
            </a:r>
          </a:p>
        </p:txBody>
      </p:sp>
      <p:sp>
        <p:nvSpPr>
          <p:cNvPr id="3" name="Content Placeholder 2">
            <a:extLst>
              <a:ext uri="{FF2B5EF4-FFF2-40B4-BE49-F238E27FC236}">
                <a16:creationId xmlns:a16="http://schemas.microsoft.com/office/drawing/2014/main" id="{E46EE4CA-E4F6-052D-5C79-397C2E8ADDA1}"/>
              </a:ext>
            </a:extLst>
          </p:cNvPr>
          <p:cNvSpPr>
            <a:spLocks noGrp="1"/>
          </p:cNvSpPr>
          <p:nvPr>
            <p:ph idx="1"/>
          </p:nvPr>
        </p:nvSpPr>
        <p:spPr>
          <a:xfrm>
            <a:off x="795724" y="1340768"/>
            <a:ext cx="7892321" cy="3959968"/>
          </a:xfrm>
        </p:spPr>
        <p:txBody>
          <a:bodyPr>
            <a:normAutofit fontScale="92500" lnSpcReduction="20000"/>
          </a:bodyPr>
          <a:lstStyle/>
          <a:p>
            <a:r>
              <a:rPr lang="en-GB" dirty="0">
                <a:solidFill>
                  <a:schemeClr val="accent2"/>
                </a:solidFill>
              </a:rPr>
              <a:t>Solve a problem </a:t>
            </a:r>
            <a:r>
              <a:rPr lang="en-GB" dirty="0"/>
              <a:t>for me</a:t>
            </a:r>
          </a:p>
          <a:p>
            <a:r>
              <a:rPr lang="en-GB" dirty="0">
                <a:solidFill>
                  <a:schemeClr val="accent2"/>
                </a:solidFill>
              </a:rPr>
              <a:t>Candidate </a:t>
            </a:r>
            <a:r>
              <a:rPr lang="en-GB" dirty="0"/>
              <a:t>access</a:t>
            </a:r>
          </a:p>
          <a:p>
            <a:r>
              <a:rPr lang="en-GB" dirty="0"/>
              <a:t>Make my life </a:t>
            </a:r>
            <a:r>
              <a:rPr lang="en-GB" dirty="0">
                <a:solidFill>
                  <a:schemeClr val="accent2"/>
                </a:solidFill>
              </a:rPr>
              <a:t>easier</a:t>
            </a:r>
          </a:p>
          <a:p>
            <a:r>
              <a:rPr lang="en-GB" dirty="0"/>
              <a:t>Make me </a:t>
            </a:r>
            <a:r>
              <a:rPr lang="en-GB" dirty="0">
                <a:solidFill>
                  <a:schemeClr val="accent2"/>
                </a:solidFill>
              </a:rPr>
              <a:t>‘look good’</a:t>
            </a:r>
          </a:p>
          <a:p>
            <a:r>
              <a:rPr lang="en-GB" dirty="0"/>
              <a:t>Faster, better </a:t>
            </a:r>
            <a:r>
              <a:rPr lang="en-GB" dirty="0">
                <a:solidFill>
                  <a:schemeClr val="accent2"/>
                </a:solidFill>
              </a:rPr>
              <a:t>outcomes</a:t>
            </a:r>
          </a:p>
          <a:p>
            <a:r>
              <a:rPr lang="en-GB" dirty="0">
                <a:solidFill>
                  <a:schemeClr val="accent2"/>
                </a:solidFill>
              </a:rPr>
              <a:t>Unique</a:t>
            </a:r>
            <a:r>
              <a:rPr lang="en-GB" dirty="0"/>
              <a:t> talent</a:t>
            </a:r>
          </a:p>
          <a:p>
            <a:r>
              <a:rPr lang="en-GB" dirty="0">
                <a:solidFill>
                  <a:schemeClr val="accent2"/>
                </a:solidFill>
              </a:rPr>
              <a:t>Cost-efficient</a:t>
            </a:r>
            <a:r>
              <a:rPr lang="en-GB" dirty="0"/>
              <a:t> ways</a:t>
            </a:r>
          </a:p>
          <a:p>
            <a:r>
              <a:rPr lang="en-GB" dirty="0">
                <a:solidFill>
                  <a:schemeClr val="accent2"/>
                </a:solidFill>
              </a:rPr>
              <a:t>Process</a:t>
            </a:r>
            <a:r>
              <a:rPr lang="en-GB" dirty="0"/>
              <a:t> done properly</a:t>
            </a:r>
          </a:p>
          <a:p>
            <a:r>
              <a:rPr lang="en-GB" dirty="0">
                <a:solidFill>
                  <a:schemeClr val="accent2"/>
                </a:solidFill>
              </a:rPr>
              <a:t>Competitive</a:t>
            </a:r>
            <a:r>
              <a:rPr lang="en-GB" dirty="0"/>
              <a:t> advantage</a:t>
            </a:r>
          </a:p>
          <a:p>
            <a:r>
              <a:rPr lang="en-GB" dirty="0">
                <a:solidFill>
                  <a:schemeClr val="accent2"/>
                </a:solidFill>
              </a:rPr>
              <a:t>Advice </a:t>
            </a:r>
            <a:r>
              <a:rPr lang="en-GB" dirty="0"/>
              <a:t>and </a:t>
            </a:r>
            <a:r>
              <a:rPr lang="en-GB" dirty="0">
                <a:solidFill>
                  <a:schemeClr val="accent2"/>
                </a:solidFill>
              </a:rPr>
              <a:t>insights</a:t>
            </a:r>
            <a:endParaRPr lang="en-GB" dirty="0"/>
          </a:p>
          <a:p>
            <a:r>
              <a:rPr lang="en-GB" dirty="0"/>
              <a:t>Contractors =</a:t>
            </a:r>
            <a:r>
              <a:rPr lang="en-GB" dirty="0">
                <a:solidFill>
                  <a:schemeClr val="accent2"/>
                </a:solidFill>
              </a:rPr>
              <a:t> productive </a:t>
            </a:r>
            <a:r>
              <a:rPr lang="en-GB" dirty="0"/>
              <a:t>fast</a:t>
            </a:r>
          </a:p>
          <a:p>
            <a:r>
              <a:rPr lang="en-GB" dirty="0">
                <a:solidFill>
                  <a:schemeClr val="accent2"/>
                </a:solidFill>
              </a:rPr>
              <a:t>Consistency</a:t>
            </a:r>
          </a:p>
          <a:p>
            <a:endParaRPr lang="en-AU" dirty="0"/>
          </a:p>
        </p:txBody>
      </p:sp>
      <p:sp>
        <p:nvSpPr>
          <p:cNvPr id="4" name="Footer Placeholder 3">
            <a:extLst>
              <a:ext uri="{FF2B5EF4-FFF2-40B4-BE49-F238E27FC236}">
                <a16:creationId xmlns:a16="http://schemas.microsoft.com/office/drawing/2014/main" id="{3DB4DB5C-8BAF-D23E-B564-00C2263D35DE}"/>
              </a:ext>
            </a:extLst>
          </p:cNvPr>
          <p:cNvSpPr>
            <a:spLocks noGrp="1"/>
          </p:cNvSpPr>
          <p:nvPr>
            <p:ph type="ftr" sz="quarter" idx="10"/>
          </p:nvPr>
        </p:nvSpPr>
        <p:spPr/>
        <p:txBody>
          <a:bodyPr/>
          <a:lstStyle/>
          <a:p>
            <a:r>
              <a:rPr lang="en-AU" dirty="0"/>
              <a:t>The Savage Recruitment Academy.  REC August 2022</a:t>
            </a:r>
          </a:p>
        </p:txBody>
      </p:sp>
    </p:spTree>
    <p:extLst>
      <p:ext uri="{BB962C8B-B14F-4D97-AF65-F5344CB8AC3E}">
        <p14:creationId xmlns:p14="http://schemas.microsoft.com/office/powerpoint/2010/main" val="92857275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D3144-9403-A15A-F389-4A955CF35147}"/>
              </a:ext>
            </a:extLst>
          </p:cNvPr>
          <p:cNvSpPr>
            <a:spLocks noGrp="1"/>
          </p:cNvSpPr>
          <p:nvPr>
            <p:ph type="title"/>
          </p:nvPr>
        </p:nvSpPr>
        <p:spPr/>
        <p:txBody>
          <a:bodyPr/>
          <a:lstStyle/>
          <a:p>
            <a:r>
              <a:rPr lang="en-AU" dirty="0"/>
              <a:t>What candidates like to hear</a:t>
            </a:r>
          </a:p>
        </p:txBody>
      </p:sp>
      <p:sp>
        <p:nvSpPr>
          <p:cNvPr id="3" name="Content Placeholder 2">
            <a:extLst>
              <a:ext uri="{FF2B5EF4-FFF2-40B4-BE49-F238E27FC236}">
                <a16:creationId xmlns:a16="http://schemas.microsoft.com/office/drawing/2014/main" id="{CFB20124-A5B6-7C19-7294-681663D6A1BF}"/>
              </a:ext>
            </a:extLst>
          </p:cNvPr>
          <p:cNvSpPr>
            <a:spLocks noGrp="1"/>
          </p:cNvSpPr>
          <p:nvPr>
            <p:ph idx="1"/>
          </p:nvPr>
        </p:nvSpPr>
        <p:spPr/>
        <p:txBody>
          <a:bodyPr/>
          <a:lstStyle/>
          <a:p>
            <a:r>
              <a:rPr lang="en-GB" dirty="0"/>
              <a:t>Act as their </a:t>
            </a:r>
            <a:r>
              <a:rPr lang="en-GB" dirty="0">
                <a:solidFill>
                  <a:schemeClr val="accent2"/>
                </a:solidFill>
              </a:rPr>
              <a:t>‘agent’</a:t>
            </a:r>
          </a:p>
          <a:p>
            <a:r>
              <a:rPr lang="en-GB" dirty="0"/>
              <a:t>Their </a:t>
            </a:r>
            <a:r>
              <a:rPr lang="en-GB" dirty="0">
                <a:solidFill>
                  <a:srgbClr val="F96857"/>
                </a:solidFill>
              </a:rPr>
              <a:t>i</a:t>
            </a:r>
            <a:r>
              <a:rPr lang="en-GB" dirty="0">
                <a:solidFill>
                  <a:schemeClr val="accent2"/>
                </a:solidFill>
              </a:rPr>
              <a:t>nterests </a:t>
            </a:r>
            <a:r>
              <a:rPr lang="en-GB" dirty="0"/>
              <a:t>at heart</a:t>
            </a:r>
          </a:p>
          <a:p>
            <a:r>
              <a:rPr lang="en-GB" dirty="0"/>
              <a:t>Treat as </a:t>
            </a:r>
            <a:r>
              <a:rPr lang="en-GB" dirty="0">
                <a:solidFill>
                  <a:schemeClr val="accent2"/>
                </a:solidFill>
              </a:rPr>
              <a:t>humans</a:t>
            </a:r>
          </a:p>
          <a:p>
            <a:r>
              <a:rPr lang="en-GB" dirty="0">
                <a:solidFill>
                  <a:schemeClr val="accent2"/>
                </a:solidFill>
              </a:rPr>
              <a:t>Communicate</a:t>
            </a:r>
          </a:p>
          <a:p>
            <a:r>
              <a:rPr lang="en-GB" dirty="0">
                <a:solidFill>
                  <a:schemeClr val="accent2"/>
                </a:solidFill>
              </a:rPr>
              <a:t>Advice </a:t>
            </a:r>
            <a:r>
              <a:rPr lang="en-GB" dirty="0"/>
              <a:t>and</a:t>
            </a:r>
            <a:r>
              <a:rPr lang="en-GB" dirty="0">
                <a:solidFill>
                  <a:schemeClr val="accent2"/>
                </a:solidFill>
              </a:rPr>
              <a:t> insights</a:t>
            </a:r>
          </a:p>
          <a:p>
            <a:r>
              <a:rPr lang="en-GB" dirty="0"/>
              <a:t>Career </a:t>
            </a:r>
            <a:r>
              <a:rPr lang="en-GB" dirty="0">
                <a:solidFill>
                  <a:schemeClr val="accent2"/>
                </a:solidFill>
              </a:rPr>
              <a:t>acceleration</a:t>
            </a:r>
          </a:p>
          <a:p>
            <a:r>
              <a:rPr lang="en-GB" dirty="0">
                <a:solidFill>
                  <a:schemeClr val="accent2"/>
                </a:solidFill>
              </a:rPr>
              <a:t>Access </a:t>
            </a:r>
            <a:r>
              <a:rPr lang="en-GB" dirty="0"/>
              <a:t>to best roles</a:t>
            </a:r>
          </a:p>
          <a:p>
            <a:r>
              <a:rPr lang="en-GB" dirty="0"/>
              <a:t>Your </a:t>
            </a:r>
            <a:r>
              <a:rPr lang="en-GB" dirty="0">
                <a:solidFill>
                  <a:schemeClr val="accent2"/>
                </a:solidFill>
              </a:rPr>
              <a:t>leverage </a:t>
            </a:r>
            <a:r>
              <a:rPr lang="en-GB" dirty="0"/>
              <a:t>with clients</a:t>
            </a:r>
          </a:p>
          <a:p>
            <a:r>
              <a:rPr lang="en-GB" dirty="0">
                <a:solidFill>
                  <a:schemeClr val="accent2"/>
                </a:solidFill>
              </a:rPr>
              <a:t>Straight</a:t>
            </a:r>
            <a:r>
              <a:rPr lang="en-GB" dirty="0"/>
              <a:t> talking </a:t>
            </a:r>
          </a:p>
          <a:p>
            <a:endParaRPr lang="en-AU" dirty="0"/>
          </a:p>
        </p:txBody>
      </p:sp>
      <p:sp>
        <p:nvSpPr>
          <p:cNvPr id="4" name="Footer Placeholder 3">
            <a:extLst>
              <a:ext uri="{FF2B5EF4-FFF2-40B4-BE49-F238E27FC236}">
                <a16:creationId xmlns:a16="http://schemas.microsoft.com/office/drawing/2014/main" id="{078E0FB8-CB6D-EC2F-E37E-573AF0323C61}"/>
              </a:ext>
            </a:extLst>
          </p:cNvPr>
          <p:cNvSpPr>
            <a:spLocks noGrp="1"/>
          </p:cNvSpPr>
          <p:nvPr>
            <p:ph type="ftr" sz="quarter" idx="10"/>
          </p:nvPr>
        </p:nvSpPr>
        <p:spPr/>
        <p:txBody>
          <a:bodyPr/>
          <a:lstStyle/>
          <a:p>
            <a:r>
              <a:rPr lang="en-AU" dirty="0"/>
              <a:t>The Savage Recruitment Academy.  REC August 2022</a:t>
            </a:r>
          </a:p>
        </p:txBody>
      </p:sp>
    </p:spTree>
    <p:extLst>
      <p:ext uri="{BB962C8B-B14F-4D97-AF65-F5344CB8AC3E}">
        <p14:creationId xmlns:p14="http://schemas.microsoft.com/office/powerpoint/2010/main" val="87356208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25475" y="360000"/>
            <a:ext cx="7893050" cy="492443"/>
          </a:xfrm>
        </p:spPr>
        <p:txBody>
          <a:bodyPr>
            <a:spAutoFit/>
          </a:bodyPr>
          <a:lstStyle/>
          <a:p>
            <a:pPr algn="ctr"/>
            <a:r>
              <a:rPr lang="en-AU" sz="3200" dirty="0"/>
              <a:t>Your Digital Project Plan</a:t>
            </a:r>
            <a:endParaRPr lang="en-AU" sz="3200" dirty="0">
              <a:solidFill>
                <a:srgbClr val="F96857"/>
              </a:solidFill>
            </a:endParaRPr>
          </a:p>
        </p:txBody>
      </p:sp>
      <p:sp>
        <p:nvSpPr>
          <p:cNvPr id="5" name="Rectangle 4"/>
          <p:cNvSpPr/>
          <p:nvPr/>
        </p:nvSpPr>
        <p:spPr>
          <a:xfrm>
            <a:off x="1330390" y="1142042"/>
            <a:ext cx="1656184" cy="864096"/>
          </a:xfrm>
          <a:prstGeom prst="rect">
            <a:avLst/>
          </a:prstGeom>
          <a:solidFill>
            <a:srgbClr val="00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AU" sz="1400" dirty="0">
                <a:latin typeface="Avenir LT Std 35 Light" panose="020B0402020203020204" pitchFamily="34" charset="0"/>
              </a:rPr>
              <a:t>Clear brand identity. Message and Voice</a:t>
            </a:r>
          </a:p>
        </p:txBody>
      </p:sp>
      <p:sp>
        <p:nvSpPr>
          <p:cNvPr id="24" name="Rectangle 23"/>
          <p:cNvSpPr/>
          <p:nvPr/>
        </p:nvSpPr>
        <p:spPr>
          <a:xfrm>
            <a:off x="3743908" y="1142042"/>
            <a:ext cx="1656184" cy="864096"/>
          </a:xfrm>
          <a:prstGeom prst="rect">
            <a:avLst/>
          </a:prstGeom>
          <a:solidFill>
            <a:srgbClr val="00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AU" sz="1400" dirty="0">
                <a:latin typeface="Avenir LT Std 35 Light" panose="020B0402020203020204" pitchFamily="34" charset="0"/>
              </a:rPr>
              <a:t>Website becomes the key hub for plan</a:t>
            </a:r>
          </a:p>
        </p:txBody>
      </p:sp>
      <p:sp>
        <p:nvSpPr>
          <p:cNvPr id="26" name="Rectangle 25"/>
          <p:cNvSpPr/>
          <p:nvPr/>
        </p:nvSpPr>
        <p:spPr>
          <a:xfrm>
            <a:off x="6156177" y="1142042"/>
            <a:ext cx="1656184" cy="864096"/>
          </a:xfrm>
          <a:prstGeom prst="rect">
            <a:avLst/>
          </a:prstGeom>
          <a:solidFill>
            <a:srgbClr val="00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AU" sz="1400" dirty="0">
                <a:latin typeface="Avenir LT Std 35 Light" panose="020B0402020203020204" pitchFamily="34" charset="0"/>
              </a:rPr>
              <a:t>Social media and digital builds audience</a:t>
            </a:r>
          </a:p>
        </p:txBody>
      </p:sp>
      <p:sp>
        <p:nvSpPr>
          <p:cNvPr id="28" name="Rectangle 27"/>
          <p:cNvSpPr/>
          <p:nvPr/>
        </p:nvSpPr>
        <p:spPr>
          <a:xfrm>
            <a:off x="1330390" y="2558806"/>
            <a:ext cx="1656184" cy="864096"/>
          </a:xfrm>
          <a:prstGeom prst="rect">
            <a:avLst/>
          </a:prstGeom>
          <a:solidFill>
            <a:srgbClr val="00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AU" sz="1400" dirty="0">
                <a:latin typeface="Avenir LT Std 35 Light" panose="020B0402020203020204" pitchFamily="34" charset="0"/>
              </a:rPr>
              <a:t>Content strategy drives the audience</a:t>
            </a:r>
          </a:p>
        </p:txBody>
      </p:sp>
      <p:sp>
        <p:nvSpPr>
          <p:cNvPr id="29" name="Rectangle 28"/>
          <p:cNvSpPr/>
          <p:nvPr/>
        </p:nvSpPr>
        <p:spPr>
          <a:xfrm>
            <a:off x="563177" y="3946433"/>
            <a:ext cx="1656184" cy="864096"/>
          </a:xfrm>
          <a:prstGeom prst="rect">
            <a:avLst/>
          </a:prstGeom>
          <a:solidFill>
            <a:srgbClr val="00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AU" sz="1400" dirty="0">
                <a:latin typeface="Avenir LT Std 35 Light" panose="020B0402020203020204" pitchFamily="34" charset="0"/>
              </a:rPr>
              <a:t>Real time engagement build loyalty</a:t>
            </a:r>
          </a:p>
        </p:txBody>
      </p:sp>
      <p:sp>
        <p:nvSpPr>
          <p:cNvPr id="31" name="Rectangle 30"/>
          <p:cNvSpPr/>
          <p:nvPr/>
        </p:nvSpPr>
        <p:spPr>
          <a:xfrm>
            <a:off x="3743908" y="2542431"/>
            <a:ext cx="1656184" cy="864096"/>
          </a:xfrm>
          <a:prstGeom prst="rect">
            <a:avLst/>
          </a:prstGeom>
          <a:solidFill>
            <a:srgbClr val="00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AU" sz="1400" dirty="0">
                <a:latin typeface="Avenir LT Std 35 Light" panose="020B0402020203020204" pitchFamily="34" charset="0"/>
              </a:rPr>
              <a:t>Proactive audience building tactics </a:t>
            </a:r>
          </a:p>
        </p:txBody>
      </p:sp>
      <p:sp>
        <p:nvSpPr>
          <p:cNvPr id="32" name="Rectangle 31"/>
          <p:cNvSpPr/>
          <p:nvPr/>
        </p:nvSpPr>
        <p:spPr>
          <a:xfrm>
            <a:off x="6156177" y="2549768"/>
            <a:ext cx="1656184" cy="864096"/>
          </a:xfrm>
          <a:prstGeom prst="rect">
            <a:avLst/>
          </a:prstGeom>
          <a:solidFill>
            <a:srgbClr val="00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AU" sz="1400" dirty="0">
                <a:latin typeface="Avenir LT Std 35 Light" panose="020B0402020203020204" pitchFamily="34" charset="0"/>
              </a:rPr>
              <a:t>Online &amp; possible IRL events strategy </a:t>
            </a:r>
          </a:p>
        </p:txBody>
      </p:sp>
      <p:sp>
        <p:nvSpPr>
          <p:cNvPr id="33" name="Rectangle 32"/>
          <p:cNvSpPr/>
          <p:nvPr/>
        </p:nvSpPr>
        <p:spPr>
          <a:xfrm>
            <a:off x="2679590" y="3940331"/>
            <a:ext cx="1656184" cy="864096"/>
          </a:xfrm>
          <a:prstGeom prst="rect">
            <a:avLst/>
          </a:prstGeom>
          <a:solidFill>
            <a:srgbClr val="00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venir LT Std 35 Light" panose="020B0402020203020204" pitchFamily="34" charset="0"/>
              </a:rPr>
              <a:t>Refine and evolve</a:t>
            </a:r>
          </a:p>
        </p:txBody>
      </p:sp>
      <p:sp>
        <p:nvSpPr>
          <p:cNvPr id="34" name="Rectangle 33"/>
          <p:cNvSpPr/>
          <p:nvPr/>
        </p:nvSpPr>
        <p:spPr>
          <a:xfrm>
            <a:off x="4802835" y="3946433"/>
            <a:ext cx="1656184" cy="864096"/>
          </a:xfrm>
          <a:prstGeom prst="rect">
            <a:avLst/>
          </a:prstGeom>
          <a:solidFill>
            <a:srgbClr val="00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400" dirty="0">
                <a:latin typeface="Avenir LT Std 35 Light" panose="020B0402020203020204" pitchFamily="34" charset="0"/>
              </a:rPr>
              <a:t>Build content and platform</a:t>
            </a:r>
          </a:p>
        </p:txBody>
      </p:sp>
      <p:sp>
        <p:nvSpPr>
          <p:cNvPr id="36" name="Rectangle 35"/>
          <p:cNvSpPr/>
          <p:nvPr/>
        </p:nvSpPr>
        <p:spPr>
          <a:xfrm>
            <a:off x="6924639" y="3946433"/>
            <a:ext cx="1656184" cy="864096"/>
          </a:xfrm>
          <a:prstGeom prst="rect">
            <a:avLst/>
          </a:prstGeom>
          <a:solidFill>
            <a:srgbClr val="00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AU" sz="1400" dirty="0">
                <a:latin typeface="Avenir LT Std 35 Light" panose="020B0402020203020204" pitchFamily="34" charset="0"/>
              </a:rPr>
              <a:t>Share via team</a:t>
            </a:r>
          </a:p>
        </p:txBody>
      </p:sp>
      <p:cxnSp>
        <p:nvCxnSpPr>
          <p:cNvPr id="12" name="Straight Arrow Connector 11"/>
          <p:cNvCxnSpPr>
            <a:cxnSpLocks/>
          </p:cNvCxnSpPr>
          <p:nvPr/>
        </p:nvCxnSpPr>
        <p:spPr>
          <a:xfrm>
            <a:off x="3112210" y="1579363"/>
            <a:ext cx="504055" cy="0"/>
          </a:xfrm>
          <a:prstGeom prst="straightConnector1">
            <a:avLst/>
          </a:prstGeom>
          <a:ln>
            <a:solidFill>
              <a:srgbClr val="F96857"/>
            </a:solidFill>
            <a:headEnd type="none"/>
            <a:tailEnd type="triangle" w="med" len="lg"/>
          </a:ln>
        </p:spPr>
        <p:style>
          <a:lnRef idx="1">
            <a:schemeClr val="accent1"/>
          </a:lnRef>
          <a:fillRef idx="0">
            <a:schemeClr val="accent1"/>
          </a:fillRef>
          <a:effectRef idx="0">
            <a:schemeClr val="accent1"/>
          </a:effectRef>
          <a:fontRef idx="minor">
            <a:schemeClr val="tx1"/>
          </a:fontRef>
        </p:style>
      </p:cxnSp>
      <p:sp>
        <p:nvSpPr>
          <p:cNvPr id="56" name="Freeform 55"/>
          <p:cNvSpPr/>
          <p:nvPr/>
        </p:nvSpPr>
        <p:spPr>
          <a:xfrm>
            <a:off x="611757" y="1603897"/>
            <a:ext cx="7835210" cy="1362075"/>
          </a:xfrm>
          <a:custGeom>
            <a:avLst/>
            <a:gdLst>
              <a:gd name="connsiteX0" fmla="*/ 7911082 w 8944522"/>
              <a:gd name="connsiteY0" fmla="*/ 0 h 1333500"/>
              <a:gd name="connsiteX1" fmla="*/ 8320657 w 8944522"/>
              <a:gd name="connsiteY1" fmla="*/ 600075 h 1333500"/>
              <a:gd name="connsiteX2" fmla="*/ 567307 w 8944522"/>
              <a:gd name="connsiteY2" fmla="*/ 676275 h 1333500"/>
              <a:gd name="connsiteX3" fmla="*/ 605407 w 8944522"/>
              <a:gd name="connsiteY3" fmla="*/ 1333500 h 1333500"/>
              <a:gd name="connsiteX0" fmla="*/ 7911082 w 8944522"/>
              <a:gd name="connsiteY0" fmla="*/ 0 h 1362075"/>
              <a:gd name="connsiteX1" fmla="*/ 8320657 w 8944522"/>
              <a:gd name="connsiteY1" fmla="*/ 600075 h 1362075"/>
              <a:gd name="connsiteX2" fmla="*/ 567307 w 8944522"/>
              <a:gd name="connsiteY2" fmla="*/ 676275 h 1362075"/>
              <a:gd name="connsiteX3" fmla="*/ 605407 w 8944522"/>
              <a:gd name="connsiteY3" fmla="*/ 1362075 h 1362075"/>
              <a:gd name="connsiteX0" fmla="*/ 7883684 w 8917124"/>
              <a:gd name="connsiteY0" fmla="*/ 0 h 1362075"/>
              <a:gd name="connsiteX1" fmla="*/ 8293259 w 8917124"/>
              <a:gd name="connsiteY1" fmla="*/ 600075 h 1362075"/>
              <a:gd name="connsiteX2" fmla="*/ 539909 w 8917124"/>
              <a:gd name="connsiteY2" fmla="*/ 676275 h 1362075"/>
              <a:gd name="connsiteX3" fmla="*/ 663734 w 8917124"/>
              <a:gd name="connsiteY3" fmla="*/ 1362075 h 1362075"/>
              <a:gd name="connsiteX0" fmla="*/ 7933810 w 8967250"/>
              <a:gd name="connsiteY0" fmla="*/ 0 h 1337193"/>
              <a:gd name="connsiteX1" fmla="*/ 8343385 w 8967250"/>
              <a:gd name="connsiteY1" fmla="*/ 600075 h 1337193"/>
              <a:gd name="connsiteX2" fmla="*/ 590035 w 8967250"/>
              <a:gd name="connsiteY2" fmla="*/ 676275 h 1337193"/>
              <a:gd name="connsiteX3" fmla="*/ 519549 w 8967250"/>
              <a:gd name="connsiteY3" fmla="*/ 1337193 h 1337193"/>
              <a:gd name="connsiteX0" fmla="*/ 7999742 w 9033182"/>
              <a:gd name="connsiteY0" fmla="*/ 0 h 1337193"/>
              <a:gd name="connsiteX1" fmla="*/ 8409317 w 9033182"/>
              <a:gd name="connsiteY1" fmla="*/ 600075 h 1337193"/>
              <a:gd name="connsiteX2" fmla="*/ 655967 w 9033182"/>
              <a:gd name="connsiteY2" fmla="*/ 676275 h 1337193"/>
              <a:gd name="connsiteX3" fmla="*/ 585481 w 9033182"/>
              <a:gd name="connsiteY3" fmla="*/ 1337193 h 1337193"/>
              <a:gd name="connsiteX0" fmla="*/ 7999742 w 9423609"/>
              <a:gd name="connsiteY0" fmla="*/ 0 h 1337193"/>
              <a:gd name="connsiteX1" fmla="*/ 8929794 w 9423609"/>
              <a:gd name="connsiteY1" fmla="*/ 606295 h 1337193"/>
              <a:gd name="connsiteX2" fmla="*/ 655967 w 9423609"/>
              <a:gd name="connsiteY2" fmla="*/ 676275 h 1337193"/>
              <a:gd name="connsiteX3" fmla="*/ 585481 w 9423609"/>
              <a:gd name="connsiteY3" fmla="*/ 1337193 h 1337193"/>
              <a:gd name="connsiteX0" fmla="*/ 8492460 w 9581576"/>
              <a:gd name="connsiteY0" fmla="*/ 0 h 1368296"/>
              <a:gd name="connsiteX1" fmla="*/ 8929794 w 9581576"/>
              <a:gd name="connsiteY1" fmla="*/ 637398 h 1368296"/>
              <a:gd name="connsiteX2" fmla="*/ 655967 w 9581576"/>
              <a:gd name="connsiteY2" fmla="*/ 707378 h 1368296"/>
              <a:gd name="connsiteX3" fmla="*/ 585481 w 9581576"/>
              <a:gd name="connsiteY3" fmla="*/ 1368296 h 1368296"/>
              <a:gd name="connsiteX0" fmla="*/ 8492460 w 9595615"/>
              <a:gd name="connsiteY0" fmla="*/ 0 h 1368296"/>
              <a:gd name="connsiteX1" fmla="*/ 8929794 w 9595615"/>
              <a:gd name="connsiteY1" fmla="*/ 637398 h 1368296"/>
              <a:gd name="connsiteX2" fmla="*/ 655967 w 9595615"/>
              <a:gd name="connsiteY2" fmla="*/ 707378 h 1368296"/>
              <a:gd name="connsiteX3" fmla="*/ 585481 w 9595615"/>
              <a:gd name="connsiteY3" fmla="*/ 1368296 h 1368296"/>
              <a:gd name="connsiteX0" fmla="*/ 8492460 w 9337421"/>
              <a:gd name="connsiteY0" fmla="*/ 0 h 1368296"/>
              <a:gd name="connsiteX1" fmla="*/ 8527292 w 9337421"/>
              <a:gd name="connsiteY1" fmla="*/ 656059 h 1368296"/>
              <a:gd name="connsiteX2" fmla="*/ 655967 w 9337421"/>
              <a:gd name="connsiteY2" fmla="*/ 707378 h 1368296"/>
              <a:gd name="connsiteX3" fmla="*/ 585481 w 9337421"/>
              <a:gd name="connsiteY3" fmla="*/ 1368296 h 1368296"/>
              <a:gd name="connsiteX0" fmla="*/ 8611073 w 9396932"/>
              <a:gd name="connsiteY0" fmla="*/ 0 h 1362075"/>
              <a:gd name="connsiteX1" fmla="*/ 8527292 w 9396932"/>
              <a:gd name="connsiteY1" fmla="*/ 649838 h 1362075"/>
              <a:gd name="connsiteX2" fmla="*/ 655967 w 9396932"/>
              <a:gd name="connsiteY2" fmla="*/ 701157 h 1362075"/>
              <a:gd name="connsiteX3" fmla="*/ 585481 w 9396932"/>
              <a:gd name="connsiteY3" fmla="*/ 1362075 h 1362075"/>
              <a:gd name="connsiteX0" fmla="*/ 8611073 w 9391047"/>
              <a:gd name="connsiteY0" fmla="*/ 0 h 1362075"/>
              <a:gd name="connsiteX1" fmla="*/ 8527292 w 9391047"/>
              <a:gd name="connsiteY1" fmla="*/ 649838 h 1362075"/>
              <a:gd name="connsiteX2" fmla="*/ 655967 w 9391047"/>
              <a:gd name="connsiteY2" fmla="*/ 701157 h 1362075"/>
              <a:gd name="connsiteX3" fmla="*/ 585481 w 9391047"/>
              <a:gd name="connsiteY3" fmla="*/ 1362075 h 1362075"/>
              <a:gd name="connsiteX0" fmla="*/ 8611073 w 9252141"/>
              <a:gd name="connsiteY0" fmla="*/ 0 h 1362075"/>
              <a:gd name="connsiteX1" fmla="*/ 8527292 w 9252141"/>
              <a:gd name="connsiteY1" fmla="*/ 649838 h 1362075"/>
              <a:gd name="connsiteX2" fmla="*/ 655967 w 9252141"/>
              <a:gd name="connsiteY2" fmla="*/ 701157 h 1362075"/>
              <a:gd name="connsiteX3" fmla="*/ 585481 w 9252141"/>
              <a:gd name="connsiteY3" fmla="*/ 1362075 h 1362075"/>
              <a:gd name="connsiteX0" fmla="*/ 8620780 w 9261848"/>
              <a:gd name="connsiteY0" fmla="*/ 0 h 1362075"/>
              <a:gd name="connsiteX1" fmla="*/ 8536999 w 9261848"/>
              <a:gd name="connsiteY1" fmla="*/ 649838 h 1362075"/>
              <a:gd name="connsiteX2" fmla="*/ 665674 w 9261848"/>
              <a:gd name="connsiteY2" fmla="*/ 701157 h 1362075"/>
              <a:gd name="connsiteX3" fmla="*/ 595188 w 9261848"/>
              <a:gd name="connsiteY3" fmla="*/ 1362075 h 1362075"/>
              <a:gd name="connsiteX0" fmla="*/ 8696655 w 9337723"/>
              <a:gd name="connsiteY0" fmla="*/ 0 h 1362075"/>
              <a:gd name="connsiteX1" fmla="*/ 8612874 w 9337723"/>
              <a:gd name="connsiteY1" fmla="*/ 649838 h 1362075"/>
              <a:gd name="connsiteX2" fmla="*/ 741549 w 9337723"/>
              <a:gd name="connsiteY2" fmla="*/ 701157 h 1362075"/>
              <a:gd name="connsiteX3" fmla="*/ 671063 w 9337723"/>
              <a:gd name="connsiteY3" fmla="*/ 1362075 h 1362075"/>
            </a:gdLst>
            <a:ahLst/>
            <a:cxnLst>
              <a:cxn ang="0">
                <a:pos x="connsiteX0" y="connsiteY0"/>
              </a:cxn>
              <a:cxn ang="0">
                <a:pos x="connsiteX1" y="connsiteY1"/>
              </a:cxn>
              <a:cxn ang="0">
                <a:pos x="connsiteX2" y="connsiteY2"/>
              </a:cxn>
              <a:cxn ang="0">
                <a:pos x="connsiteX3" y="connsiteY3"/>
              </a:cxn>
            </a:cxnLst>
            <a:rect l="l" t="t" r="r" b="b"/>
            <a:pathLst>
              <a:path w="9337723" h="1362075">
                <a:moveTo>
                  <a:pt x="8696655" y="0"/>
                </a:moveTo>
                <a:cubicBezTo>
                  <a:pt x="9568940" y="38408"/>
                  <a:pt x="9560648" y="651167"/>
                  <a:pt x="8612874" y="649838"/>
                </a:cubicBezTo>
                <a:lnTo>
                  <a:pt x="741549" y="701157"/>
                </a:lnTo>
                <a:cubicBezTo>
                  <a:pt x="-552278" y="722410"/>
                  <a:pt x="129432" y="1355239"/>
                  <a:pt x="671063" y="1362075"/>
                </a:cubicBezTo>
              </a:path>
            </a:pathLst>
          </a:custGeom>
          <a:noFill/>
          <a:ln w="12700">
            <a:solidFill>
              <a:srgbClr val="F96857"/>
            </a:solidFill>
            <a:headEnd type="none"/>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00" dirty="0"/>
          </a:p>
        </p:txBody>
      </p:sp>
      <p:sp>
        <p:nvSpPr>
          <p:cNvPr id="39" name="Rectangle 38">
            <a:extLst>
              <a:ext uri="{FF2B5EF4-FFF2-40B4-BE49-F238E27FC236}">
                <a16:creationId xmlns:a16="http://schemas.microsoft.com/office/drawing/2014/main" id="{6D3C4CA6-ECA0-5D46-8A97-081CDD57ECCE}"/>
              </a:ext>
            </a:extLst>
          </p:cNvPr>
          <p:cNvSpPr/>
          <p:nvPr/>
        </p:nvSpPr>
        <p:spPr>
          <a:xfrm>
            <a:off x="3743908" y="5342828"/>
            <a:ext cx="1656184" cy="8640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a:latin typeface="Avenir LT Std 95 Black" panose="020B0503020203020204" pitchFamily="34" charset="0"/>
              </a:rPr>
              <a:t>Measure</a:t>
            </a:r>
            <a:endParaRPr lang="en-AU" b="1" dirty="0">
              <a:latin typeface="Avenir LT Std 95 Black" panose="020B0503020203020204" pitchFamily="34" charset="0"/>
            </a:endParaRPr>
          </a:p>
        </p:txBody>
      </p:sp>
      <p:cxnSp>
        <p:nvCxnSpPr>
          <p:cNvPr id="30" name="Straight Arrow Connector 29">
            <a:extLst>
              <a:ext uri="{FF2B5EF4-FFF2-40B4-BE49-F238E27FC236}">
                <a16:creationId xmlns:a16="http://schemas.microsoft.com/office/drawing/2014/main" id="{24E76D11-9A01-3246-B6A8-49A455A14409}"/>
              </a:ext>
            </a:extLst>
          </p:cNvPr>
          <p:cNvCxnSpPr>
            <a:cxnSpLocks/>
          </p:cNvCxnSpPr>
          <p:nvPr/>
        </p:nvCxnSpPr>
        <p:spPr>
          <a:xfrm>
            <a:off x="5508104" y="1579363"/>
            <a:ext cx="504055" cy="0"/>
          </a:xfrm>
          <a:prstGeom prst="straightConnector1">
            <a:avLst/>
          </a:prstGeom>
          <a:ln>
            <a:solidFill>
              <a:srgbClr val="F96857"/>
            </a:solidFill>
            <a:headEnd type="none"/>
            <a:tailEnd type="triangle" w="med"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2D523A99-3BE6-F548-A02A-2B0EE9EFBBC6}"/>
              </a:ext>
            </a:extLst>
          </p:cNvPr>
          <p:cNvCxnSpPr>
            <a:cxnSpLocks/>
          </p:cNvCxnSpPr>
          <p:nvPr/>
        </p:nvCxnSpPr>
        <p:spPr>
          <a:xfrm>
            <a:off x="3112210" y="2997616"/>
            <a:ext cx="504055" cy="0"/>
          </a:xfrm>
          <a:prstGeom prst="straightConnector1">
            <a:avLst/>
          </a:prstGeom>
          <a:ln>
            <a:solidFill>
              <a:srgbClr val="F96857"/>
            </a:solidFill>
            <a:headEnd type="none"/>
            <a:tailEnd type="triangle" w="med" len="lg"/>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DCEE1E51-9DAD-D043-A5DA-4498A71E139C}"/>
              </a:ext>
            </a:extLst>
          </p:cNvPr>
          <p:cNvCxnSpPr>
            <a:cxnSpLocks/>
          </p:cNvCxnSpPr>
          <p:nvPr/>
        </p:nvCxnSpPr>
        <p:spPr>
          <a:xfrm>
            <a:off x="5508104" y="2997616"/>
            <a:ext cx="504055" cy="0"/>
          </a:xfrm>
          <a:prstGeom prst="straightConnector1">
            <a:avLst/>
          </a:prstGeom>
          <a:ln>
            <a:solidFill>
              <a:srgbClr val="F96857"/>
            </a:solidFill>
            <a:headEnd type="none"/>
            <a:tailEnd type="triangle" w="med" len="lg"/>
          </a:ln>
        </p:spPr>
        <p:style>
          <a:lnRef idx="1">
            <a:schemeClr val="accent1"/>
          </a:lnRef>
          <a:fillRef idx="0">
            <a:schemeClr val="accent1"/>
          </a:fillRef>
          <a:effectRef idx="0">
            <a:schemeClr val="accent1"/>
          </a:effectRef>
          <a:fontRef idx="minor">
            <a:schemeClr val="tx1"/>
          </a:fontRef>
        </p:style>
      </p:cxnSp>
      <p:sp>
        <p:nvSpPr>
          <p:cNvPr id="44" name="Freeform 43">
            <a:extLst>
              <a:ext uri="{FF2B5EF4-FFF2-40B4-BE49-F238E27FC236}">
                <a16:creationId xmlns:a16="http://schemas.microsoft.com/office/drawing/2014/main" id="{5CB3B2FE-79C5-3540-B0F0-F66CE00B983B}"/>
              </a:ext>
            </a:extLst>
          </p:cNvPr>
          <p:cNvSpPr/>
          <p:nvPr/>
        </p:nvSpPr>
        <p:spPr>
          <a:xfrm>
            <a:off x="210208" y="2972387"/>
            <a:ext cx="8406525" cy="1355854"/>
          </a:xfrm>
          <a:custGeom>
            <a:avLst/>
            <a:gdLst>
              <a:gd name="connsiteX0" fmla="*/ 7911082 w 8944522"/>
              <a:gd name="connsiteY0" fmla="*/ 0 h 1333500"/>
              <a:gd name="connsiteX1" fmla="*/ 8320657 w 8944522"/>
              <a:gd name="connsiteY1" fmla="*/ 600075 h 1333500"/>
              <a:gd name="connsiteX2" fmla="*/ 567307 w 8944522"/>
              <a:gd name="connsiteY2" fmla="*/ 676275 h 1333500"/>
              <a:gd name="connsiteX3" fmla="*/ 605407 w 8944522"/>
              <a:gd name="connsiteY3" fmla="*/ 1333500 h 1333500"/>
              <a:gd name="connsiteX0" fmla="*/ 7911082 w 8944522"/>
              <a:gd name="connsiteY0" fmla="*/ 0 h 1362075"/>
              <a:gd name="connsiteX1" fmla="*/ 8320657 w 8944522"/>
              <a:gd name="connsiteY1" fmla="*/ 600075 h 1362075"/>
              <a:gd name="connsiteX2" fmla="*/ 567307 w 8944522"/>
              <a:gd name="connsiteY2" fmla="*/ 676275 h 1362075"/>
              <a:gd name="connsiteX3" fmla="*/ 605407 w 8944522"/>
              <a:gd name="connsiteY3" fmla="*/ 1362075 h 1362075"/>
              <a:gd name="connsiteX0" fmla="*/ 7883684 w 8917124"/>
              <a:gd name="connsiteY0" fmla="*/ 0 h 1362075"/>
              <a:gd name="connsiteX1" fmla="*/ 8293259 w 8917124"/>
              <a:gd name="connsiteY1" fmla="*/ 600075 h 1362075"/>
              <a:gd name="connsiteX2" fmla="*/ 539909 w 8917124"/>
              <a:gd name="connsiteY2" fmla="*/ 676275 h 1362075"/>
              <a:gd name="connsiteX3" fmla="*/ 663734 w 8917124"/>
              <a:gd name="connsiteY3" fmla="*/ 1362075 h 1362075"/>
              <a:gd name="connsiteX0" fmla="*/ 7933810 w 8967250"/>
              <a:gd name="connsiteY0" fmla="*/ 0 h 1337193"/>
              <a:gd name="connsiteX1" fmla="*/ 8343385 w 8967250"/>
              <a:gd name="connsiteY1" fmla="*/ 600075 h 1337193"/>
              <a:gd name="connsiteX2" fmla="*/ 590035 w 8967250"/>
              <a:gd name="connsiteY2" fmla="*/ 676275 h 1337193"/>
              <a:gd name="connsiteX3" fmla="*/ 519549 w 8967250"/>
              <a:gd name="connsiteY3" fmla="*/ 1337193 h 1337193"/>
              <a:gd name="connsiteX0" fmla="*/ 7999742 w 9033182"/>
              <a:gd name="connsiteY0" fmla="*/ 0 h 1337193"/>
              <a:gd name="connsiteX1" fmla="*/ 8409317 w 9033182"/>
              <a:gd name="connsiteY1" fmla="*/ 600075 h 1337193"/>
              <a:gd name="connsiteX2" fmla="*/ 655967 w 9033182"/>
              <a:gd name="connsiteY2" fmla="*/ 676275 h 1337193"/>
              <a:gd name="connsiteX3" fmla="*/ 585481 w 9033182"/>
              <a:gd name="connsiteY3" fmla="*/ 1337193 h 1337193"/>
              <a:gd name="connsiteX0" fmla="*/ 7999742 w 9423609"/>
              <a:gd name="connsiteY0" fmla="*/ 0 h 1337193"/>
              <a:gd name="connsiteX1" fmla="*/ 8929794 w 9423609"/>
              <a:gd name="connsiteY1" fmla="*/ 606295 h 1337193"/>
              <a:gd name="connsiteX2" fmla="*/ 655967 w 9423609"/>
              <a:gd name="connsiteY2" fmla="*/ 676275 h 1337193"/>
              <a:gd name="connsiteX3" fmla="*/ 585481 w 9423609"/>
              <a:gd name="connsiteY3" fmla="*/ 1337193 h 1337193"/>
              <a:gd name="connsiteX0" fmla="*/ 8492460 w 9581576"/>
              <a:gd name="connsiteY0" fmla="*/ 0 h 1368296"/>
              <a:gd name="connsiteX1" fmla="*/ 8929794 w 9581576"/>
              <a:gd name="connsiteY1" fmla="*/ 637398 h 1368296"/>
              <a:gd name="connsiteX2" fmla="*/ 655967 w 9581576"/>
              <a:gd name="connsiteY2" fmla="*/ 707378 h 1368296"/>
              <a:gd name="connsiteX3" fmla="*/ 585481 w 9581576"/>
              <a:gd name="connsiteY3" fmla="*/ 1368296 h 1368296"/>
              <a:gd name="connsiteX0" fmla="*/ 8492460 w 9595615"/>
              <a:gd name="connsiteY0" fmla="*/ 0 h 1368296"/>
              <a:gd name="connsiteX1" fmla="*/ 8929794 w 9595615"/>
              <a:gd name="connsiteY1" fmla="*/ 637398 h 1368296"/>
              <a:gd name="connsiteX2" fmla="*/ 655967 w 9595615"/>
              <a:gd name="connsiteY2" fmla="*/ 707378 h 1368296"/>
              <a:gd name="connsiteX3" fmla="*/ 585481 w 9595615"/>
              <a:gd name="connsiteY3" fmla="*/ 1368296 h 1368296"/>
              <a:gd name="connsiteX0" fmla="*/ 8492460 w 9337421"/>
              <a:gd name="connsiteY0" fmla="*/ 0 h 1368296"/>
              <a:gd name="connsiteX1" fmla="*/ 8527292 w 9337421"/>
              <a:gd name="connsiteY1" fmla="*/ 656059 h 1368296"/>
              <a:gd name="connsiteX2" fmla="*/ 655967 w 9337421"/>
              <a:gd name="connsiteY2" fmla="*/ 707378 h 1368296"/>
              <a:gd name="connsiteX3" fmla="*/ 585481 w 9337421"/>
              <a:gd name="connsiteY3" fmla="*/ 1368296 h 1368296"/>
              <a:gd name="connsiteX0" fmla="*/ 8611073 w 9396932"/>
              <a:gd name="connsiteY0" fmla="*/ 0 h 1362075"/>
              <a:gd name="connsiteX1" fmla="*/ 8527292 w 9396932"/>
              <a:gd name="connsiteY1" fmla="*/ 649838 h 1362075"/>
              <a:gd name="connsiteX2" fmla="*/ 655967 w 9396932"/>
              <a:gd name="connsiteY2" fmla="*/ 701157 h 1362075"/>
              <a:gd name="connsiteX3" fmla="*/ 585481 w 9396932"/>
              <a:gd name="connsiteY3" fmla="*/ 1362075 h 1362075"/>
              <a:gd name="connsiteX0" fmla="*/ 9113517 w 9899376"/>
              <a:gd name="connsiteY0" fmla="*/ 0 h 1206564"/>
              <a:gd name="connsiteX1" fmla="*/ 9029736 w 9899376"/>
              <a:gd name="connsiteY1" fmla="*/ 649838 h 1206564"/>
              <a:gd name="connsiteX2" fmla="*/ 1158411 w 9899376"/>
              <a:gd name="connsiteY2" fmla="*/ 701157 h 1206564"/>
              <a:gd name="connsiteX3" fmla="*/ 146441 w 9899376"/>
              <a:gd name="connsiteY3" fmla="*/ 1206564 h 1206564"/>
              <a:gd name="connsiteX0" fmla="*/ 9116527 w 9902386"/>
              <a:gd name="connsiteY0" fmla="*/ 0 h 1206564"/>
              <a:gd name="connsiteX1" fmla="*/ 9032746 w 9902386"/>
              <a:gd name="connsiteY1" fmla="*/ 649838 h 1206564"/>
              <a:gd name="connsiteX2" fmla="*/ 1161421 w 9902386"/>
              <a:gd name="connsiteY2" fmla="*/ 701157 h 1206564"/>
              <a:gd name="connsiteX3" fmla="*/ 149451 w 9902386"/>
              <a:gd name="connsiteY3" fmla="*/ 1206564 h 1206564"/>
              <a:gd name="connsiteX0" fmla="*/ 9505611 w 10348997"/>
              <a:gd name="connsiteY0" fmla="*/ 0 h 1206564"/>
              <a:gd name="connsiteX1" fmla="*/ 9421830 w 10348997"/>
              <a:gd name="connsiteY1" fmla="*/ 649838 h 1206564"/>
              <a:gd name="connsiteX2" fmla="*/ 690567 w 10348997"/>
              <a:gd name="connsiteY2" fmla="*/ 726039 h 1206564"/>
              <a:gd name="connsiteX3" fmla="*/ 538535 w 10348997"/>
              <a:gd name="connsiteY3" fmla="*/ 1206564 h 1206564"/>
              <a:gd name="connsiteX0" fmla="*/ 9204190 w 10047577"/>
              <a:gd name="connsiteY0" fmla="*/ 0 h 1206564"/>
              <a:gd name="connsiteX1" fmla="*/ 9120409 w 10047577"/>
              <a:gd name="connsiteY1" fmla="*/ 649838 h 1206564"/>
              <a:gd name="connsiteX2" fmla="*/ 389146 w 10047577"/>
              <a:gd name="connsiteY2" fmla="*/ 726039 h 1206564"/>
              <a:gd name="connsiteX3" fmla="*/ 237114 w 10047577"/>
              <a:gd name="connsiteY3" fmla="*/ 1206564 h 1206564"/>
              <a:gd name="connsiteX0" fmla="*/ 9175207 w 10018594"/>
              <a:gd name="connsiteY0" fmla="*/ 0 h 1355854"/>
              <a:gd name="connsiteX1" fmla="*/ 9091426 w 10018594"/>
              <a:gd name="connsiteY1" fmla="*/ 649838 h 1355854"/>
              <a:gd name="connsiteX2" fmla="*/ 360163 w 10018594"/>
              <a:gd name="connsiteY2" fmla="*/ 726039 h 1355854"/>
              <a:gd name="connsiteX3" fmla="*/ 267439 w 10018594"/>
              <a:gd name="connsiteY3" fmla="*/ 1355854 h 1355854"/>
            </a:gdLst>
            <a:ahLst/>
            <a:cxnLst>
              <a:cxn ang="0">
                <a:pos x="connsiteX0" y="connsiteY0"/>
              </a:cxn>
              <a:cxn ang="0">
                <a:pos x="connsiteX1" y="connsiteY1"/>
              </a:cxn>
              <a:cxn ang="0">
                <a:pos x="connsiteX2" y="connsiteY2"/>
              </a:cxn>
              <a:cxn ang="0">
                <a:pos x="connsiteX3" y="connsiteY3"/>
              </a:cxn>
            </a:cxnLst>
            <a:rect l="l" t="t" r="r" b="b"/>
            <a:pathLst>
              <a:path w="10018594" h="1355854">
                <a:moveTo>
                  <a:pt x="9175207" y="0"/>
                </a:moveTo>
                <a:cubicBezTo>
                  <a:pt x="10047492" y="38408"/>
                  <a:pt x="10560600" y="528832"/>
                  <a:pt x="9091426" y="649838"/>
                </a:cubicBezTo>
                <a:cubicBezTo>
                  <a:pt x="7622252" y="770844"/>
                  <a:pt x="1631750" y="599039"/>
                  <a:pt x="360163" y="726039"/>
                </a:cubicBezTo>
                <a:cubicBezTo>
                  <a:pt x="-192339" y="772173"/>
                  <a:pt x="-14729" y="1355238"/>
                  <a:pt x="267439" y="1355854"/>
                </a:cubicBezTo>
              </a:path>
            </a:pathLst>
          </a:custGeom>
          <a:noFill/>
          <a:ln w="12700">
            <a:solidFill>
              <a:srgbClr val="F96857"/>
            </a:solidFill>
            <a:headEnd type="none"/>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00" dirty="0"/>
          </a:p>
        </p:txBody>
      </p:sp>
      <p:cxnSp>
        <p:nvCxnSpPr>
          <p:cNvPr id="45" name="Straight Arrow Connector 44">
            <a:extLst>
              <a:ext uri="{FF2B5EF4-FFF2-40B4-BE49-F238E27FC236}">
                <a16:creationId xmlns:a16="http://schemas.microsoft.com/office/drawing/2014/main" id="{C534C4A9-60DF-6F4C-B888-CEE09308B9A0}"/>
              </a:ext>
            </a:extLst>
          </p:cNvPr>
          <p:cNvCxnSpPr>
            <a:cxnSpLocks/>
          </p:cNvCxnSpPr>
          <p:nvPr/>
        </p:nvCxnSpPr>
        <p:spPr>
          <a:xfrm>
            <a:off x="6516216" y="4353317"/>
            <a:ext cx="303515" cy="0"/>
          </a:xfrm>
          <a:prstGeom prst="straightConnector1">
            <a:avLst/>
          </a:prstGeom>
          <a:ln>
            <a:solidFill>
              <a:srgbClr val="F96857"/>
            </a:solidFill>
            <a:headEnd type="none"/>
            <a:tailEnd type="triangle" w="med" len="lg"/>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CE3D2371-623E-9148-BFFF-CEA9FFEF38A1}"/>
              </a:ext>
            </a:extLst>
          </p:cNvPr>
          <p:cNvCxnSpPr>
            <a:cxnSpLocks/>
          </p:cNvCxnSpPr>
          <p:nvPr/>
        </p:nvCxnSpPr>
        <p:spPr>
          <a:xfrm>
            <a:off x="4401311" y="4353317"/>
            <a:ext cx="303515" cy="0"/>
          </a:xfrm>
          <a:prstGeom prst="straightConnector1">
            <a:avLst/>
          </a:prstGeom>
          <a:ln>
            <a:solidFill>
              <a:srgbClr val="F96857"/>
            </a:solidFill>
            <a:headEnd type="none"/>
            <a:tailEnd type="triangle" w="med" len="lg"/>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11EABB7B-6171-3348-A701-4C5E0BDF8070}"/>
              </a:ext>
            </a:extLst>
          </p:cNvPr>
          <p:cNvCxnSpPr>
            <a:cxnSpLocks/>
          </p:cNvCxnSpPr>
          <p:nvPr/>
        </p:nvCxnSpPr>
        <p:spPr>
          <a:xfrm>
            <a:off x="2267744" y="4353317"/>
            <a:ext cx="303515" cy="0"/>
          </a:xfrm>
          <a:prstGeom prst="straightConnector1">
            <a:avLst/>
          </a:prstGeom>
          <a:ln>
            <a:solidFill>
              <a:srgbClr val="F96857"/>
            </a:solidFill>
            <a:headEnd type="none"/>
            <a:tailEnd type="triangle" w="med" len="lg"/>
          </a:ln>
        </p:spPr>
        <p:style>
          <a:lnRef idx="1">
            <a:schemeClr val="accent1"/>
          </a:lnRef>
          <a:fillRef idx="0">
            <a:schemeClr val="accent1"/>
          </a:fillRef>
          <a:effectRef idx="0">
            <a:schemeClr val="accent1"/>
          </a:effectRef>
          <a:fontRef idx="minor">
            <a:schemeClr val="tx1"/>
          </a:fontRef>
        </p:style>
      </p:cxnSp>
      <p:sp>
        <p:nvSpPr>
          <p:cNvPr id="53" name="Freeform 52">
            <a:extLst>
              <a:ext uri="{FF2B5EF4-FFF2-40B4-BE49-F238E27FC236}">
                <a16:creationId xmlns:a16="http://schemas.microsoft.com/office/drawing/2014/main" id="{F8CA8903-5E0C-3F4F-BDE1-3DF6FDAB0B67}"/>
              </a:ext>
            </a:extLst>
          </p:cNvPr>
          <p:cNvSpPr/>
          <p:nvPr/>
        </p:nvSpPr>
        <p:spPr>
          <a:xfrm>
            <a:off x="3252193" y="4353317"/>
            <a:ext cx="5656704" cy="1444720"/>
          </a:xfrm>
          <a:custGeom>
            <a:avLst/>
            <a:gdLst>
              <a:gd name="connsiteX0" fmla="*/ 7911082 w 8944522"/>
              <a:gd name="connsiteY0" fmla="*/ 0 h 1333500"/>
              <a:gd name="connsiteX1" fmla="*/ 8320657 w 8944522"/>
              <a:gd name="connsiteY1" fmla="*/ 600075 h 1333500"/>
              <a:gd name="connsiteX2" fmla="*/ 567307 w 8944522"/>
              <a:gd name="connsiteY2" fmla="*/ 676275 h 1333500"/>
              <a:gd name="connsiteX3" fmla="*/ 605407 w 8944522"/>
              <a:gd name="connsiteY3" fmla="*/ 1333500 h 1333500"/>
              <a:gd name="connsiteX0" fmla="*/ 7911082 w 8944522"/>
              <a:gd name="connsiteY0" fmla="*/ 0 h 1362075"/>
              <a:gd name="connsiteX1" fmla="*/ 8320657 w 8944522"/>
              <a:gd name="connsiteY1" fmla="*/ 600075 h 1362075"/>
              <a:gd name="connsiteX2" fmla="*/ 567307 w 8944522"/>
              <a:gd name="connsiteY2" fmla="*/ 676275 h 1362075"/>
              <a:gd name="connsiteX3" fmla="*/ 605407 w 8944522"/>
              <a:gd name="connsiteY3" fmla="*/ 1362075 h 1362075"/>
              <a:gd name="connsiteX0" fmla="*/ 7883684 w 8917124"/>
              <a:gd name="connsiteY0" fmla="*/ 0 h 1362075"/>
              <a:gd name="connsiteX1" fmla="*/ 8293259 w 8917124"/>
              <a:gd name="connsiteY1" fmla="*/ 600075 h 1362075"/>
              <a:gd name="connsiteX2" fmla="*/ 539909 w 8917124"/>
              <a:gd name="connsiteY2" fmla="*/ 676275 h 1362075"/>
              <a:gd name="connsiteX3" fmla="*/ 663734 w 8917124"/>
              <a:gd name="connsiteY3" fmla="*/ 1362075 h 1362075"/>
              <a:gd name="connsiteX0" fmla="*/ 7933810 w 8967250"/>
              <a:gd name="connsiteY0" fmla="*/ 0 h 1337193"/>
              <a:gd name="connsiteX1" fmla="*/ 8343385 w 8967250"/>
              <a:gd name="connsiteY1" fmla="*/ 600075 h 1337193"/>
              <a:gd name="connsiteX2" fmla="*/ 590035 w 8967250"/>
              <a:gd name="connsiteY2" fmla="*/ 676275 h 1337193"/>
              <a:gd name="connsiteX3" fmla="*/ 519549 w 8967250"/>
              <a:gd name="connsiteY3" fmla="*/ 1337193 h 1337193"/>
              <a:gd name="connsiteX0" fmla="*/ 7999742 w 9033182"/>
              <a:gd name="connsiteY0" fmla="*/ 0 h 1337193"/>
              <a:gd name="connsiteX1" fmla="*/ 8409317 w 9033182"/>
              <a:gd name="connsiteY1" fmla="*/ 600075 h 1337193"/>
              <a:gd name="connsiteX2" fmla="*/ 655967 w 9033182"/>
              <a:gd name="connsiteY2" fmla="*/ 676275 h 1337193"/>
              <a:gd name="connsiteX3" fmla="*/ 585481 w 9033182"/>
              <a:gd name="connsiteY3" fmla="*/ 1337193 h 1337193"/>
              <a:gd name="connsiteX0" fmla="*/ 7999742 w 9423609"/>
              <a:gd name="connsiteY0" fmla="*/ 0 h 1337193"/>
              <a:gd name="connsiteX1" fmla="*/ 8929794 w 9423609"/>
              <a:gd name="connsiteY1" fmla="*/ 606295 h 1337193"/>
              <a:gd name="connsiteX2" fmla="*/ 655967 w 9423609"/>
              <a:gd name="connsiteY2" fmla="*/ 676275 h 1337193"/>
              <a:gd name="connsiteX3" fmla="*/ 585481 w 9423609"/>
              <a:gd name="connsiteY3" fmla="*/ 1337193 h 1337193"/>
              <a:gd name="connsiteX0" fmla="*/ 8492460 w 9581576"/>
              <a:gd name="connsiteY0" fmla="*/ 0 h 1368296"/>
              <a:gd name="connsiteX1" fmla="*/ 8929794 w 9581576"/>
              <a:gd name="connsiteY1" fmla="*/ 637398 h 1368296"/>
              <a:gd name="connsiteX2" fmla="*/ 655967 w 9581576"/>
              <a:gd name="connsiteY2" fmla="*/ 707378 h 1368296"/>
              <a:gd name="connsiteX3" fmla="*/ 585481 w 9581576"/>
              <a:gd name="connsiteY3" fmla="*/ 1368296 h 1368296"/>
              <a:gd name="connsiteX0" fmla="*/ 8492460 w 9595615"/>
              <a:gd name="connsiteY0" fmla="*/ 0 h 1368296"/>
              <a:gd name="connsiteX1" fmla="*/ 8929794 w 9595615"/>
              <a:gd name="connsiteY1" fmla="*/ 637398 h 1368296"/>
              <a:gd name="connsiteX2" fmla="*/ 655967 w 9595615"/>
              <a:gd name="connsiteY2" fmla="*/ 707378 h 1368296"/>
              <a:gd name="connsiteX3" fmla="*/ 585481 w 9595615"/>
              <a:gd name="connsiteY3" fmla="*/ 1368296 h 1368296"/>
              <a:gd name="connsiteX0" fmla="*/ 8492460 w 9337421"/>
              <a:gd name="connsiteY0" fmla="*/ 0 h 1368296"/>
              <a:gd name="connsiteX1" fmla="*/ 8527292 w 9337421"/>
              <a:gd name="connsiteY1" fmla="*/ 656059 h 1368296"/>
              <a:gd name="connsiteX2" fmla="*/ 655967 w 9337421"/>
              <a:gd name="connsiteY2" fmla="*/ 707378 h 1368296"/>
              <a:gd name="connsiteX3" fmla="*/ 585481 w 9337421"/>
              <a:gd name="connsiteY3" fmla="*/ 1368296 h 1368296"/>
              <a:gd name="connsiteX0" fmla="*/ 8611073 w 9396932"/>
              <a:gd name="connsiteY0" fmla="*/ 0 h 1362075"/>
              <a:gd name="connsiteX1" fmla="*/ 8527292 w 9396932"/>
              <a:gd name="connsiteY1" fmla="*/ 649838 h 1362075"/>
              <a:gd name="connsiteX2" fmla="*/ 655967 w 9396932"/>
              <a:gd name="connsiteY2" fmla="*/ 701157 h 1362075"/>
              <a:gd name="connsiteX3" fmla="*/ 585481 w 9396932"/>
              <a:gd name="connsiteY3" fmla="*/ 1362075 h 1362075"/>
              <a:gd name="connsiteX0" fmla="*/ 9113517 w 9899376"/>
              <a:gd name="connsiteY0" fmla="*/ 0 h 1206564"/>
              <a:gd name="connsiteX1" fmla="*/ 9029736 w 9899376"/>
              <a:gd name="connsiteY1" fmla="*/ 649838 h 1206564"/>
              <a:gd name="connsiteX2" fmla="*/ 1158411 w 9899376"/>
              <a:gd name="connsiteY2" fmla="*/ 701157 h 1206564"/>
              <a:gd name="connsiteX3" fmla="*/ 146441 w 9899376"/>
              <a:gd name="connsiteY3" fmla="*/ 1206564 h 1206564"/>
              <a:gd name="connsiteX0" fmla="*/ 9116527 w 9902386"/>
              <a:gd name="connsiteY0" fmla="*/ 0 h 1206564"/>
              <a:gd name="connsiteX1" fmla="*/ 9032746 w 9902386"/>
              <a:gd name="connsiteY1" fmla="*/ 649838 h 1206564"/>
              <a:gd name="connsiteX2" fmla="*/ 1161421 w 9902386"/>
              <a:gd name="connsiteY2" fmla="*/ 701157 h 1206564"/>
              <a:gd name="connsiteX3" fmla="*/ 149451 w 9902386"/>
              <a:gd name="connsiteY3" fmla="*/ 1206564 h 1206564"/>
              <a:gd name="connsiteX0" fmla="*/ 9505611 w 10348997"/>
              <a:gd name="connsiteY0" fmla="*/ 0 h 1206564"/>
              <a:gd name="connsiteX1" fmla="*/ 9421830 w 10348997"/>
              <a:gd name="connsiteY1" fmla="*/ 649838 h 1206564"/>
              <a:gd name="connsiteX2" fmla="*/ 690567 w 10348997"/>
              <a:gd name="connsiteY2" fmla="*/ 726039 h 1206564"/>
              <a:gd name="connsiteX3" fmla="*/ 538535 w 10348997"/>
              <a:gd name="connsiteY3" fmla="*/ 1206564 h 1206564"/>
              <a:gd name="connsiteX0" fmla="*/ 9204190 w 10047577"/>
              <a:gd name="connsiteY0" fmla="*/ 0 h 1206564"/>
              <a:gd name="connsiteX1" fmla="*/ 9120409 w 10047577"/>
              <a:gd name="connsiteY1" fmla="*/ 649838 h 1206564"/>
              <a:gd name="connsiteX2" fmla="*/ 389146 w 10047577"/>
              <a:gd name="connsiteY2" fmla="*/ 726039 h 1206564"/>
              <a:gd name="connsiteX3" fmla="*/ 237114 w 10047577"/>
              <a:gd name="connsiteY3" fmla="*/ 1206564 h 1206564"/>
              <a:gd name="connsiteX0" fmla="*/ 9204190 w 10627190"/>
              <a:gd name="connsiteY0" fmla="*/ 0 h 1206564"/>
              <a:gd name="connsiteX1" fmla="*/ 9980347 w 10627190"/>
              <a:gd name="connsiteY1" fmla="*/ 662279 h 1206564"/>
              <a:gd name="connsiteX2" fmla="*/ 389146 w 10627190"/>
              <a:gd name="connsiteY2" fmla="*/ 726039 h 1206564"/>
              <a:gd name="connsiteX3" fmla="*/ 237114 w 10627190"/>
              <a:gd name="connsiteY3" fmla="*/ 1206564 h 1206564"/>
              <a:gd name="connsiteX0" fmla="*/ 10086369 w 10976910"/>
              <a:gd name="connsiteY0" fmla="*/ 0 h 1181683"/>
              <a:gd name="connsiteX1" fmla="*/ 9980347 w 10976910"/>
              <a:gd name="connsiteY1" fmla="*/ 637398 h 1181683"/>
              <a:gd name="connsiteX2" fmla="*/ 389146 w 10976910"/>
              <a:gd name="connsiteY2" fmla="*/ 701158 h 1181683"/>
              <a:gd name="connsiteX3" fmla="*/ 237114 w 10976910"/>
              <a:gd name="connsiteY3" fmla="*/ 1181683 h 1181683"/>
              <a:gd name="connsiteX0" fmla="*/ 10086369 w 10784081"/>
              <a:gd name="connsiteY0" fmla="*/ 0 h 1181683"/>
              <a:gd name="connsiteX1" fmla="*/ 9980347 w 10784081"/>
              <a:gd name="connsiteY1" fmla="*/ 637398 h 1181683"/>
              <a:gd name="connsiteX2" fmla="*/ 389146 w 10784081"/>
              <a:gd name="connsiteY2" fmla="*/ 701158 h 1181683"/>
              <a:gd name="connsiteX3" fmla="*/ 237114 w 10784081"/>
              <a:gd name="connsiteY3" fmla="*/ 1181683 h 1181683"/>
              <a:gd name="connsiteX0" fmla="*/ 10086369 w 10417401"/>
              <a:gd name="connsiteY0" fmla="*/ 0 h 1181683"/>
              <a:gd name="connsiteX1" fmla="*/ 9980347 w 10417401"/>
              <a:gd name="connsiteY1" fmla="*/ 637398 h 1181683"/>
              <a:gd name="connsiteX2" fmla="*/ 389146 w 10417401"/>
              <a:gd name="connsiteY2" fmla="*/ 701158 h 1181683"/>
              <a:gd name="connsiteX3" fmla="*/ 237114 w 10417401"/>
              <a:gd name="connsiteY3" fmla="*/ 1181683 h 1181683"/>
              <a:gd name="connsiteX0" fmla="*/ 10086369 w 10453449"/>
              <a:gd name="connsiteY0" fmla="*/ 0 h 1181683"/>
              <a:gd name="connsiteX1" fmla="*/ 9980347 w 10453449"/>
              <a:gd name="connsiteY1" fmla="*/ 637398 h 1181683"/>
              <a:gd name="connsiteX2" fmla="*/ 389146 w 10453449"/>
              <a:gd name="connsiteY2" fmla="*/ 701158 h 1181683"/>
              <a:gd name="connsiteX3" fmla="*/ 237114 w 10453449"/>
              <a:gd name="connsiteY3" fmla="*/ 1181683 h 1181683"/>
              <a:gd name="connsiteX0" fmla="*/ 10067890 w 10434971"/>
              <a:gd name="connsiteY0" fmla="*/ 0 h 1386957"/>
              <a:gd name="connsiteX1" fmla="*/ 9961868 w 10434971"/>
              <a:gd name="connsiteY1" fmla="*/ 637398 h 1386957"/>
              <a:gd name="connsiteX2" fmla="*/ 370667 w 10434971"/>
              <a:gd name="connsiteY2" fmla="*/ 701158 h 1386957"/>
              <a:gd name="connsiteX3" fmla="*/ 255702 w 10434971"/>
              <a:gd name="connsiteY3" fmla="*/ 1386957 h 1386957"/>
              <a:gd name="connsiteX0" fmla="*/ 10067890 w 10447579"/>
              <a:gd name="connsiteY0" fmla="*/ 386 h 1387343"/>
              <a:gd name="connsiteX1" fmla="*/ 9961868 w 10447579"/>
              <a:gd name="connsiteY1" fmla="*/ 637784 h 1387343"/>
              <a:gd name="connsiteX2" fmla="*/ 370667 w 10447579"/>
              <a:gd name="connsiteY2" fmla="*/ 701544 h 1387343"/>
              <a:gd name="connsiteX3" fmla="*/ 255702 w 10447579"/>
              <a:gd name="connsiteY3" fmla="*/ 1387343 h 1387343"/>
              <a:gd name="connsiteX0" fmla="*/ 9749541 w 10129230"/>
              <a:gd name="connsiteY0" fmla="*/ 386 h 1500077"/>
              <a:gd name="connsiteX1" fmla="*/ 9643519 w 10129230"/>
              <a:gd name="connsiteY1" fmla="*/ 637784 h 1500077"/>
              <a:gd name="connsiteX2" fmla="*/ 52318 w 10129230"/>
              <a:gd name="connsiteY2" fmla="*/ 701544 h 1500077"/>
              <a:gd name="connsiteX3" fmla="*/ 3781331 w 10129230"/>
              <a:gd name="connsiteY3" fmla="*/ 1500077 h 1500077"/>
              <a:gd name="connsiteX0" fmla="*/ 6315253 w 6789757"/>
              <a:gd name="connsiteY0" fmla="*/ 416 h 1500107"/>
              <a:gd name="connsiteX1" fmla="*/ 6209231 w 6789757"/>
              <a:gd name="connsiteY1" fmla="*/ 637814 h 1500107"/>
              <a:gd name="connsiteX2" fmla="*/ 305264 w 6789757"/>
              <a:gd name="connsiteY2" fmla="*/ 670259 h 1500107"/>
              <a:gd name="connsiteX3" fmla="*/ 347043 w 6789757"/>
              <a:gd name="connsiteY3" fmla="*/ 1500107 h 1500107"/>
              <a:gd name="connsiteX0" fmla="*/ 6315252 w 6789757"/>
              <a:gd name="connsiteY0" fmla="*/ 416 h 1500107"/>
              <a:gd name="connsiteX1" fmla="*/ 6209230 w 6789757"/>
              <a:gd name="connsiteY1" fmla="*/ 637814 h 1500107"/>
              <a:gd name="connsiteX2" fmla="*/ 305263 w 6789757"/>
              <a:gd name="connsiteY2" fmla="*/ 670259 h 1500107"/>
              <a:gd name="connsiteX3" fmla="*/ 347042 w 6789757"/>
              <a:gd name="connsiteY3" fmla="*/ 1500107 h 1500107"/>
              <a:gd name="connsiteX0" fmla="*/ 6612813 w 7087318"/>
              <a:gd name="connsiteY0" fmla="*/ 416 h 1500107"/>
              <a:gd name="connsiteX1" fmla="*/ 6506791 w 7087318"/>
              <a:gd name="connsiteY1" fmla="*/ 637814 h 1500107"/>
              <a:gd name="connsiteX2" fmla="*/ 602824 w 7087318"/>
              <a:gd name="connsiteY2" fmla="*/ 670259 h 1500107"/>
              <a:gd name="connsiteX3" fmla="*/ 644603 w 7087318"/>
              <a:gd name="connsiteY3" fmla="*/ 1500107 h 1500107"/>
              <a:gd name="connsiteX0" fmla="*/ 6612813 w 7031331"/>
              <a:gd name="connsiteY0" fmla="*/ 0 h 1499691"/>
              <a:gd name="connsiteX1" fmla="*/ 6506791 w 7031331"/>
              <a:gd name="connsiteY1" fmla="*/ 637398 h 1499691"/>
              <a:gd name="connsiteX2" fmla="*/ 602824 w 7031331"/>
              <a:gd name="connsiteY2" fmla="*/ 669843 h 1499691"/>
              <a:gd name="connsiteX3" fmla="*/ 644603 w 7031331"/>
              <a:gd name="connsiteY3" fmla="*/ 1499691 h 1499691"/>
              <a:gd name="connsiteX0" fmla="*/ 6612813 w 6922206"/>
              <a:gd name="connsiteY0" fmla="*/ 0 h 1499691"/>
              <a:gd name="connsiteX1" fmla="*/ 6506791 w 6922206"/>
              <a:gd name="connsiteY1" fmla="*/ 637398 h 1499691"/>
              <a:gd name="connsiteX2" fmla="*/ 602824 w 6922206"/>
              <a:gd name="connsiteY2" fmla="*/ 669843 h 1499691"/>
              <a:gd name="connsiteX3" fmla="*/ 644603 w 6922206"/>
              <a:gd name="connsiteY3" fmla="*/ 1499691 h 1499691"/>
              <a:gd name="connsiteX0" fmla="*/ 6612813 w 6922206"/>
              <a:gd name="connsiteY0" fmla="*/ 0 h 1443324"/>
              <a:gd name="connsiteX1" fmla="*/ 6506791 w 6922206"/>
              <a:gd name="connsiteY1" fmla="*/ 637398 h 1443324"/>
              <a:gd name="connsiteX2" fmla="*/ 602824 w 6922206"/>
              <a:gd name="connsiteY2" fmla="*/ 669843 h 1443324"/>
              <a:gd name="connsiteX3" fmla="*/ 644602 w 6922206"/>
              <a:gd name="connsiteY3" fmla="*/ 1443324 h 1443324"/>
              <a:gd name="connsiteX0" fmla="*/ 6664708 w 6974101"/>
              <a:gd name="connsiteY0" fmla="*/ 0 h 1444757"/>
              <a:gd name="connsiteX1" fmla="*/ 6558686 w 6974101"/>
              <a:gd name="connsiteY1" fmla="*/ 637398 h 1444757"/>
              <a:gd name="connsiteX2" fmla="*/ 654719 w 6974101"/>
              <a:gd name="connsiteY2" fmla="*/ 669843 h 1444757"/>
              <a:gd name="connsiteX3" fmla="*/ 696497 w 6974101"/>
              <a:gd name="connsiteY3" fmla="*/ 1443324 h 1444757"/>
              <a:gd name="connsiteX0" fmla="*/ 6432063 w 6741456"/>
              <a:gd name="connsiteY0" fmla="*/ 0 h 1444720"/>
              <a:gd name="connsiteX1" fmla="*/ 6326041 w 6741456"/>
              <a:gd name="connsiteY1" fmla="*/ 637398 h 1444720"/>
              <a:gd name="connsiteX2" fmla="*/ 422074 w 6741456"/>
              <a:gd name="connsiteY2" fmla="*/ 669843 h 1444720"/>
              <a:gd name="connsiteX3" fmla="*/ 463852 w 6741456"/>
              <a:gd name="connsiteY3" fmla="*/ 1443324 h 1444720"/>
            </a:gdLst>
            <a:ahLst/>
            <a:cxnLst>
              <a:cxn ang="0">
                <a:pos x="connsiteX0" y="connsiteY0"/>
              </a:cxn>
              <a:cxn ang="0">
                <a:pos x="connsiteX1" y="connsiteY1"/>
              </a:cxn>
              <a:cxn ang="0">
                <a:pos x="connsiteX2" y="connsiteY2"/>
              </a:cxn>
              <a:cxn ang="0">
                <a:pos x="connsiteX3" y="connsiteY3"/>
              </a:cxn>
            </a:cxnLst>
            <a:rect l="l" t="t" r="r" b="b"/>
            <a:pathLst>
              <a:path w="6741456" h="1444720">
                <a:moveTo>
                  <a:pt x="6432063" y="0"/>
                </a:moveTo>
                <a:cubicBezTo>
                  <a:pt x="6621058" y="1215"/>
                  <a:pt x="7073928" y="563336"/>
                  <a:pt x="6326041" y="637398"/>
                </a:cubicBezTo>
                <a:cubicBezTo>
                  <a:pt x="5578154" y="711460"/>
                  <a:pt x="880082" y="611736"/>
                  <a:pt x="422074" y="669843"/>
                </a:cubicBezTo>
                <a:cubicBezTo>
                  <a:pt x="-264780" y="772344"/>
                  <a:pt x="-12380" y="1480286"/>
                  <a:pt x="463852" y="1443324"/>
                </a:cubicBezTo>
              </a:path>
            </a:pathLst>
          </a:custGeom>
          <a:noFill/>
          <a:ln w="12700">
            <a:solidFill>
              <a:srgbClr val="F96857"/>
            </a:solidFill>
            <a:headEnd type="none"/>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00" dirty="0"/>
          </a:p>
        </p:txBody>
      </p:sp>
    </p:spTree>
    <p:extLst>
      <p:ext uri="{BB962C8B-B14F-4D97-AF65-F5344CB8AC3E}">
        <p14:creationId xmlns:p14="http://schemas.microsoft.com/office/powerpoint/2010/main" val="38844675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ctrTitle"/>
          </p:nvPr>
        </p:nvSpPr>
        <p:spPr>
          <a:xfrm>
            <a:off x="683568" y="2852936"/>
            <a:ext cx="7940543" cy="698676"/>
          </a:xfrm>
        </p:spPr>
        <p:txBody>
          <a:bodyPr>
            <a:noAutofit/>
          </a:bodyPr>
          <a:lstStyle/>
          <a:p>
            <a:br>
              <a:rPr lang="en-US" sz="2800" dirty="0"/>
            </a:br>
            <a:r>
              <a:rPr lang="en-US" sz="3200" dirty="0"/>
              <a:t>Salaries and Commissions</a:t>
            </a:r>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32637950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7F623-1541-6F41-A453-AEB36D50B690}"/>
              </a:ext>
            </a:extLst>
          </p:cNvPr>
          <p:cNvSpPr>
            <a:spLocks noGrp="1"/>
          </p:cNvSpPr>
          <p:nvPr>
            <p:ph type="title"/>
          </p:nvPr>
        </p:nvSpPr>
        <p:spPr>
          <a:xfrm>
            <a:off x="795600" y="260648"/>
            <a:ext cx="7892320" cy="983936"/>
          </a:xfrm>
        </p:spPr>
        <p:txBody>
          <a:bodyPr>
            <a:normAutofit/>
          </a:bodyPr>
          <a:lstStyle/>
          <a:p>
            <a:r>
              <a:rPr lang="en-US" sz="3200" dirty="0"/>
              <a:t>Salaries, Commissions And Benefits</a:t>
            </a:r>
          </a:p>
        </p:txBody>
      </p:sp>
      <p:sp>
        <p:nvSpPr>
          <p:cNvPr id="3" name="Content Placeholder 2">
            <a:extLst>
              <a:ext uri="{FF2B5EF4-FFF2-40B4-BE49-F238E27FC236}">
                <a16:creationId xmlns:a16="http://schemas.microsoft.com/office/drawing/2014/main" id="{BDB07501-6842-6942-91BB-98A4CF81D49A}"/>
              </a:ext>
            </a:extLst>
          </p:cNvPr>
          <p:cNvSpPr>
            <a:spLocks noGrp="1"/>
          </p:cNvSpPr>
          <p:nvPr>
            <p:ph idx="1"/>
          </p:nvPr>
        </p:nvSpPr>
        <p:spPr>
          <a:xfrm>
            <a:off x="795600" y="921035"/>
            <a:ext cx="7892321" cy="5281446"/>
          </a:xfrm>
        </p:spPr>
        <p:txBody>
          <a:bodyPr>
            <a:spAutoFit/>
          </a:bodyPr>
          <a:lstStyle/>
          <a:p>
            <a:r>
              <a:rPr lang="en-US" sz="2100" dirty="0"/>
              <a:t>Get base as </a:t>
            </a:r>
            <a:r>
              <a:rPr lang="en-US" sz="2100" dirty="0">
                <a:solidFill>
                  <a:schemeClr val="accent2"/>
                </a:solidFill>
              </a:rPr>
              <a:t>% of total billings </a:t>
            </a:r>
            <a:r>
              <a:rPr lang="en-US" sz="2100" dirty="0"/>
              <a:t>right</a:t>
            </a:r>
          </a:p>
          <a:p>
            <a:r>
              <a:rPr lang="en-US" sz="2100" dirty="0"/>
              <a:t>Align reward scheme with your </a:t>
            </a:r>
            <a:r>
              <a:rPr lang="en-US" sz="2100" dirty="0">
                <a:solidFill>
                  <a:schemeClr val="accent2"/>
                </a:solidFill>
              </a:rPr>
              <a:t>ethos</a:t>
            </a:r>
          </a:p>
          <a:p>
            <a:r>
              <a:rPr lang="en-US" sz="2100" dirty="0"/>
              <a:t>Reward people for what you </a:t>
            </a:r>
            <a:r>
              <a:rPr lang="en-US" sz="2100" dirty="0">
                <a:solidFill>
                  <a:schemeClr val="accent2"/>
                </a:solidFill>
              </a:rPr>
              <a:t>want them to do</a:t>
            </a:r>
          </a:p>
          <a:p>
            <a:r>
              <a:rPr lang="en-AU" sz="2100" dirty="0"/>
              <a:t>Avoid </a:t>
            </a:r>
            <a:r>
              <a:rPr lang="en-AU" sz="2100" dirty="0">
                <a:solidFill>
                  <a:schemeClr val="accent2"/>
                </a:solidFill>
              </a:rPr>
              <a:t>ludicrous ‘buy-in’ premiums </a:t>
            </a:r>
            <a:r>
              <a:rPr lang="en-AU" sz="2100" dirty="0"/>
              <a:t>for so-called superstars.</a:t>
            </a:r>
          </a:p>
          <a:p>
            <a:r>
              <a:rPr lang="en-US" sz="2100" dirty="0">
                <a:solidFill>
                  <a:schemeClr val="accent2"/>
                </a:solidFill>
              </a:rPr>
              <a:t>‘Over-reward’ </a:t>
            </a:r>
            <a:r>
              <a:rPr lang="en-US" sz="2100" dirty="0"/>
              <a:t>high performance. Not reward </a:t>
            </a:r>
            <a:r>
              <a:rPr lang="en-US" sz="2100" dirty="0">
                <a:solidFill>
                  <a:schemeClr val="accent2"/>
                </a:solidFill>
              </a:rPr>
              <a:t>mediocre</a:t>
            </a:r>
            <a:r>
              <a:rPr lang="en-US" sz="2100" dirty="0"/>
              <a:t> performance</a:t>
            </a:r>
            <a:endParaRPr lang="en-AU" sz="2100" dirty="0"/>
          </a:p>
          <a:p>
            <a:r>
              <a:rPr lang="en-AU" sz="2100" dirty="0"/>
              <a:t>Not too </a:t>
            </a:r>
            <a:r>
              <a:rPr lang="en-AU" sz="2100" dirty="0">
                <a:solidFill>
                  <a:schemeClr val="accent2"/>
                </a:solidFill>
              </a:rPr>
              <a:t>complicated</a:t>
            </a:r>
          </a:p>
          <a:p>
            <a:r>
              <a:rPr lang="en-AU" sz="2100" dirty="0"/>
              <a:t>Pay on </a:t>
            </a:r>
            <a:r>
              <a:rPr lang="en-AU" sz="2100" dirty="0">
                <a:solidFill>
                  <a:schemeClr val="accent2"/>
                </a:solidFill>
              </a:rPr>
              <a:t>collected fees</a:t>
            </a:r>
            <a:r>
              <a:rPr lang="en-AU" sz="2100" dirty="0"/>
              <a:t>, not invoiced fees. </a:t>
            </a:r>
            <a:endParaRPr lang="en-AU" sz="2100" dirty="0">
              <a:solidFill>
                <a:schemeClr val="accent2"/>
              </a:solidFill>
            </a:endParaRPr>
          </a:p>
          <a:p>
            <a:r>
              <a:rPr lang="en-AU" sz="2100" dirty="0">
                <a:solidFill>
                  <a:schemeClr val="accent2"/>
                </a:solidFill>
              </a:rPr>
              <a:t>Quarterly is </a:t>
            </a:r>
            <a:r>
              <a:rPr lang="en-AU" sz="2100" dirty="0">
                <a:solidFill>
                  <a:schemeClr val="tx2"/>
                </a:solidFill>
              </a:rPr>
              <a:t>better than monthly</a:t>
            </a:r>
          </a:p>
          <a:p>
            <a:r>
              <a:rPr lang="en-US" sz="2100" dirty="0"/>
              <a:t>Monthly or quarterly thresholds they </a:t>
            </a:r>
            <a:r>
              <a:rPr lang="en-US" sz="2100" dirty="0">
                <a:solidFill>
                  <a:schemeClr val="accent2"/>
                </a:solidFill>
              </a:rPr>
              <a:t>must carry forward</a:t>
            </a:r>
          </a:p>
          <a:p>
            <a:endParaRPr lang="en-US" sz="2100" dirty="0"/>
          </a:p>
          <a:p>
            <a:r>
              <a:rPr lang="en-US" sz="2100" dirty="0"/>
              <a:t>Check </a:t>
            </a:r>
            <a:r>
              <a:rPr lang="en-US" sz="2100" dirty="0">
                <a:solidFill>
                  <a:schemeClr val="accent2"/>
                </a:solidFill>
              </a:rPr>
              <a:t>SRA</a:t>
            </a:r>
            <a:r>
              <a:rPr lang="en-US" sz="2100" dirty="0"/>
              <a:t> and my </a:t>
            </a:r>
            <a:r>
              <a:rPr lang="en-US" sz="2100" dirty="0">
                <a:solidFill>
                  <a:schemeClr val="accent2"/>
                </a:solidFill>
              </a:rPr>
              <a:t>blog</a:t>
            </a:r>
          </a:p>
          <a:p>
            <a:r>
              <a:rPr lang="en-AU" sz="2000" dirty="0">
                <a:hlinkClick r:id="rId2"/>
              </a:rPr>
              <a:t>Best and worst recruiter commission schemes</a:t>
            </a:r>
            <a:endParaRPr lang="en-AU" sz="2000" dirty="0"/>
          </a:p>
          <a:p>
            <a:endParaRPr lang="en-US" sz="2100" dirty="0"/>
          </a:p>
        </p:txBody>
      </p:sp>
      <p:sp>
        <p:nvSpPr>
          <p:cNvPr id="4" name="Footer Placeholder 3">
            <a:extLst>
              <a:ext uri="{FF2B5EF4-FFF2-40B4-BE49-F238E27FC236}">
                <a16:creationId xmlns:a16="http://schemas.microsoft.com/office/drawing/2014/main" id="{0146190A-7ED3-9E4A-A42A-9719D435694C}"/>
              </a:ext>
            </a:extLst>
          </p:cNvPr>
          <p:cNvSpPr>
            <a:spLocks noGrp="1"/>
          </p:cNvSpPr>
          <p:nvPr>
            <p:ph type="ftr" sz="quarter" idx="10"/>
          </p:nvPr>
        </p:nvSpPr>
        <p:spPr/>
        <p:txBody>
          <a:bodyPr/>
          <a:lstStyle/>
          <a:p>
            <a:r>
              <a:rPr lang="en-AU" dirty="0"/>
              <a:t>The Savage Recruitment Academy.  REC August 2022</a:t>
            </a:r>
          </a:p>
        </p:txBody>
      </p:sp>
    </p:spTree>
    <p:extLst>
      <p:ext uri="{BB962C8B-B14F-4D97-AF65-F5344CB8AC3E}">
        <p14:creationId xmlns:p14="http://schemas.microsoft.com/office/powerpoint/2010/main" val="61167394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305-C382-48D5-9AEE-CCA175C643C9}"/>
              </a:ext>
            </a:extLst>
          </p:cNvPr>
          <p:cNvSpPr>
            <a:spLocks noGrp="1"/>
          </p:cNvSpPr>
          <p:nvPr>
            <p:ph type="title"/>
          </p:nvPr>
        </p:nvSpPr>
        <p:spPr>
          <a:xfrm>
            <a:off x="795600" y="232187"/>
            <a:ext cx="7892320" cy="1013413"/>
          </a:xfrm>
        </p:spPr>
        <p:txBody>
          <a:bodyPr>
            <a:normAutofit/>
          </a:bodyPr>
          <a:lstStyle/>
          <a:p>
            <a:r>
              <a:rPr lang="en-AU" sz="3200" dirty="0"/>
              <a:t>Do You Know Your ‘Cost Of Seat’?</a:t>
            </a:r>
          </a:p>
        </p:txBody>
      </p:sp>
      <p:sp>
        <p:nvSpPr>
          <p:cNvPr id="3" name="Content Placeholder 2">
            <a:extLst>
              <a:ext uri="{FF2B5EF4-FFF2-40B4-BE49-F238E27FC236}">
                <a16:creationId xmlns:a16="http://schemas.microsoft.com/office/drawing/2014/main" id="{9C74EB70-0BDC-4918-A1C0-AD723128FD06}"/>
              </a:ext>
            </a:extLst>
          </p:cNvPr>
          <p:cNvSpPr>
            <a:spLocks noGrp="1"/>
          </p:cNvSpPr>
          <p:nvPr>
            <p:ph idx="1"/>
          </p:nvPr>
        </p:nvSpPr>
        <p:spPr>
          <a:xfrm>
            <a:off x="795600" y="1080000"/>
            <a:ext cx="7892321" cy="1034904"/>
          </a:xfrm>
        </p:spPr>
        <p:txBody>
          <a:bodyPr>
            <a:normAutofit fontScale="92500"/>
          </a:bodyPr>
          <a:lstStyle/>
          <a:p>
            <a:r>
              <a:rPr lang="en-AU" sz="2800" dirty="0"/>
              <a:t>The </a:t>
            </a:r>
            <a:r>
              <a:rPr lang="en-AU" sz="2800" dirty="0">
                <a:solidFill>
                  <a:schemeClr val="accent2"/>
                </a:solidFill>
              </a:rPr>
              <a:t>average annual cost </a:t>
            </a:r>
            <a:r>
              <a:rPr lang="en-AU" sz="2800" dirty="0"/>
              <a:t>of each income-producer, not including income-producer salary.</a:t>
            </a:r>
          </a:p>
        </p:txBody>
      </p:sp>
      <p:sp>
        <p:nvSpPr>
          <p:cNvPr id="5" name="TextBox 4">
            <a:extLst>
              <a:ext uri="{FF2B5EF4-FFF2-40B4-BE49-F238E27FC236}">
                <a16:creationId xmlns:a16="http://schemas.microsoft.com/office/drawing/2014/main" id="{D7E60FCE-BF36-407A-B557-55BFE156FBA1}"/>
              </a:ext>
            </a:extLst>
          </p:cNvPr>
          <p:cNvSpPr txBox="1"/>
          <p:nvPr/>
        </p:nvSpPr>
        <p:spPr>
          <a:xfrm>
            <a:off x="3779912" y="1916832"/>
            <a:ext cx="1584176" cy="4708981"/>
          </a:xfrm>
          <a:prstGeom prst="rect">
            <a:avLst/>
          </a:prstGeom>
          <a:noFill/>
        </p:spPr>
        <p:txBody>
          <a:bodyPr wrap="square" rtlCol="0">
            <a:spAutoFit/>
          </a:bodyPr>
          <a:lstStyle/>
          <a:p>
            <a:pPr algn="ctr"/>
            <a:r>
              <a:rPr lang="en-GB" sz="30000" b="1" dirty="0">
                <a:solidFill>
                  <a:schemeClr val="accent2"/>
                </a:solidFill>
                <a:latin typeface="Avenir LT Std 95 Black" panose="020B0503020203020204" pitchFamily="34" charset="0"/>
                <a:cs typeface="Arial" panose="020B0604020202020204" pitchFamily="34" charset="0"/>
              </a:rPr>
              <a:t>?</a:t>
            </a:r>
            <a:endParaRPr lang="en-AU" sz="30000" b="1" dirty="0">
              <a:solidFill>
                <a:schemeClr val="accent2"/>
              </a:solidFill>
              <a:latin typeface="Avenir LT Std 95 Black" panose="020B0503020203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74541128-B32E-F545-8272-2470F410CB16}"/>
              </a:ext>
            </a:extLst>
          </p:cNvPr>
          <p:cNvSpPr>
            <a:spLocks noGrp="1"/>
          </p:cNvSpPr>
          <p:nvPr>
            <p:ph type="ftr" sz="quarter" idx="10"/>
          </p:nvPr>
        </p:nvSpPr>
        <p:spPr/>
        <p:txBody>
          <a:bodyPr/>
          <a:lstStyle/>
          <a:p>
            <a:r>
              <a:rPr lang="en-AU" dirty="0"/>
              <a:t>The Savage Recruitment Academy.  REC August 2022</a:t>
            </a:r>
          </a:p>
        </p:txBody>
      </p:sp>
    </p:spTree>
    <p:extLst>
      <p:ext uri="{BB962C8B-B14F-4D97-AF65-F5344CB8AC3E}">
        <p14:creationId xmlns:p14="http://schemas.microsoft.com/office/powerpoint/2010/main" val="373736108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ctrTitle"/>
          </p:nvPr>
        </p:nvSpPr>
        <p:spPr>
          <a:xfrm>
            <a:off x="683568" y="2852936"/>
            <a:ext cx="7940543" cy="698676"/>
          </a:xfrm>
        </p:spPr>
        <p:txBody>
          <a:bodyPr>
            <a:noAutofit/>
          </a:bodyPr>
          <a:lstStyle/>
          <a:p>
            <a:br>
              <a:rPr lang="en-US" sz="2800" dirty="0"/>
            </a:br>
            <a:r>
              <a:rPr lang="en-US" sz="2800" dirty="0"/>
              <a:t>Financial Management</a:t>
            </a:r>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79660836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BD122-AC9D-1D4E-AA95-6F18F3BE57C3}"/>
              </a:ext>
            </a:extLst>
          </p:cNvPr>
          <p:cNvSpPr>
            <a:spLocks noGrp="1"/>
          </p:cNvSpPr>
          <p:nvPr>
            <p:ph type="title"/>
          </p:nvPr>
        </p:nvSpPr>
        <p:spPr>
          <a:xfrm>
            <a:off x="795600" y="116632"/>
            <a:ext cx="7892320" cy="792088"/>
          </a:xfrm>
        </p:spPr>
        <p:txBody>
          <a:bodyPr>
            <a:normAutofit/>
          </a:bodyPr>
          <a:lstStyle/>
          <a:p>
            <a:r>
              <a:rPr lang="en-US" sz="3200" dirty="0"/>
              <a:t>Maintain Your Margins!</a:t>
            </a:r>
          </a:p>
        </p:txBody>
      </p:sp>
      <p:sp>
        <p:nvSpPr>
          <p:cNvPr id="3" name="Content Placeholder 2">
            <a:extLst>
              <a:ext uri="{FF2B5EF4-FFF2-40B4-BE49-F238E27FC236}">
                <a16:creationId xmlns:a16="http://schemas.microsoft.com/office/drawing/2014/main" id="{F55B6F5D-4BBB-4044-808D-09F8BD9B6C71}"/>
              </a:ext>
            </a:extLst>
          </p:cNvPr>
          <p:cNvSpPr>
            <a:spLocks noGrp="1"/>
          </p:cNvSpPr>
          <p:nvPr>
            <p:ph idx="1"/>
          </p:nvPr>
        </p:nvSpPr>
        <p:spPr>
          <a:xfrm>
            <a:off x="795600" y="1124744"/>
            <a:ext cx="7892321" cy="4651325"/>
          </a:xfrm>
        </p:spPr>
        <p:txBody>
          <a:bodyPr>
            <a:noAutofit/>
          </a:bodyPr>
          <a:lstStyle/>
          <a:p>
            <a:r>
              <a:rPr lang="en-US" dirty="0"/>
              <a:t>Evaluating </a:t>
            </a:r>
            <a:r>
              <a:rPr lang="en-US" dirty="0">
                <a:solidFill>
                  <a:schemeClr val="accent2"/>
                </a:solidFill>
              </a:rPr>
              <a:t>PSAs</a:t>
            </a:r>
            <a:r>
              <a:rPr lang="en-US" dirty="0"/>
              <a:t> (Rarely good!)</a:t>
            </a:r>
          </a:p>
          <a:p>
            <a:r>
              <a:rPr lang="en-US" dirty="0"/>
              <a:t>Volume does not beat profit</a:t>
            </a:r>
          </a:p>
          <a:p>
            <a:r>
              <a:rPr lang="en-US" dirty="0"/>
              <a:t>Risk</a:t>
            </a:r>
          </a:p>
          <a:p>
            <a:r>
              <a:rPr lang="en-AU" dirty="0">
                <a:solidFill>
                  <a:schemeClr val="accent2"/>
                </a:solidFill>
              </a:rPr>
              <a:t>Revenue = vanity. Profit = sanity. Cash = reality</a:t>
            </a:r>
          </a:p>
          <a:p>
            <a:r>
              <a:rPr lang="en-US" dirty="0"/>
              <a:t>Measure and act</a:t>
            </a:r>
          </a:p>
          <a:p>
            <a:r>
              <a:rPr lang="en-AU" dirty="0">
                <a:solidFill>
                  <a:schemeClr val="accent2"/>
                </a:solidFill>
              </a:rPr>
              <a:t>Don’t follow the herd</a:t>
            </a:r>
          </a:p>
          <a:p>
            <a:r>
              <a:rPr lang="en-AU" dirty="0"/>
              <a:t>Coach recruiters on </a:t>
            </a:r>
            <a:r>
              <a:rPr lang="en-AU" dirty="0">
                <a:solidFill>
                  <a:schemeClr val="accent2"/>
                </a:solidFill>
              </a:rPr>
              <a:t>pricing pushback</a:t>
            </a:r>
            <a:endParaRPr lang="en-US" dirty="0">
              <a:solidFill>
                <a:schemeClr val="accent2"/>
              </a:solidFill>
            </a:endParaRPr>
          </a:p>
          <a:p>
            <a:r>
              <a:rPr lang="en-US" dirty="0"/>
              <a:t>Trending temp/contract </a:t>
            </a:r>
            <a:r>
              <a:rPr lang="en-US" dirty="0">
                <a:solidFill>
                  <a:schemeClr val="accent2"/>
                </a:solidFill>
              </a:rPr>
              <a:t>margins monthly</a:t>
            </a:r>
          </a:p>
        </p:txBody>
      </p:sp>
      <p:sp>
        <p:nvSpPr>
          <p:cNvPr id="4" name="Footer Placeholder 3">
            <a:extLst>
              <a:ext uri="{FF2B5EF4-FFF2-40B4-BE49-F238E27FC236}">
                <a16:creationId xmlns:a16="http://schemas.microsoft.com/office/drawing/2014/main" id="{8537C2D6-BC56-2546-A17F-868CED274492}"/>
              </a:ext>
            </a:extLst>
          </p:cNvPr>
          <p:cNvSpPr>
            <a:spLocks noGrp="1"/>
          </p:cNvSpPr>
          <p:nvPr>
            <p:ph type="ftr" sz="quarter" idx="10"/>
          </p:nvPr>
        </p:nvSpPr>
        <p:spPr/>
        <p:txBody>
          <a:bodyPr/>
          <a:lstStyle/>
          <a:p>
            <a:r>
              <a:rPr lang="en-AU" dirty="0"/>
              <a:t>The Savage Recruitment Academy.  REC August 2022</a:t>
            </a:r>
          </a:p>
        </p:txBody>
      </p:sp>
    </p:spTree>
    <p:extLst>
      <p:ext uri="{BB962C8B-B14F-4D97-AF65-F5344CB8AC3E}">
        <p14:creationId xmlns:p14="http://schemas.microsoft.com/office/powerpoint/2010/main" val="393502122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47003-E93B-7F41-9056-7AE6F312D765}"/>
              </a:ext>
            </a:extLst>
          </p:cNvPr>
          <p:cNvSpPr>
            <a:spLocks noGrp="1"/>
          </p:cNvSpPr>
          <p:nvPr>
            <p:ph type="title"/>
          </p:nvPr>
        </p:nvSpPr>
        <p:spPr>
          <a:xfrm>
            <a:off x="827088" y="80961"/>
            <a:ext cx="7892320" cy="983936"/>
          </a:xfrm>
        </p:spPr>
        <p:txBody>
          <a:bodyPr>
            <a:normAutofit/>
          </a:bodyPr>
          <a:lstStyle/>
          <a:p>
            <a:r>
              <a:rPr lang="en-US" sz="3200" dirty="0"/>
              <a:t>Clean Up</a:t>
            </a:r>
          </a:p>
        </p:txBody>
      </p:sp>
      <p:sp>
        <p:nvSpPr>
          <p:cNvPr id="3" name="Content Placeholder 2">
            <a:extLst>
              <a:ext uri="{FF2B5EF4-FFF2-40B4-BE49-F238E27FC236}">
                <a16:creationId xmlns:a16="http://schemas.microsoft.com/office/drawing/2014/main" id="{74E6F2CE-6993-7A45-988D-865FB47AB7C6}"/>
              </a:ext>
            </a:extLst>
          </p:cNvPr>
          <p:cNvSpPr>
            <a:spLocks noGrp="1"/>
          </p:cNvSpPr>
          <p:nvPr>
            <p:ph idx="1"/>
          </p:nvPr>
        </p:nvSpPr>
        <p:spPr>
          <a:xfrm>
            <a:off x="795600" y="764704"/>
            <a:ext cx="7892321" cy="6336704"/>
          </a:xfrm>
        </p:spPr>
        <p:txBody>
          <a:bodyPr>
            <a:normAutofit/>
          </a:bodyPr>
          <a:lstStyle/>
          <a:p>
            <a:r>
              <a:rPr lang="en-US" dirty="0">
                <a:solidFill>
                  <a:schemeClr val="accent2"/>
                </a:solidFill>
              </a:rPr>
              <a:t>Shareholding. </a:t>
            </a:r>
            <a:r>
              <a:rPr lang="en-US" dirty="0"/>
              <a:t>Now is the time</a:t>
            </a:r>
          </a:p>
          <a:p>
            <a:r>
              <a:rPr lang="en-US" dirty="0"/>
              <a:t>Shareholder agreements</a:t>
            </a:r>
          </a:p>
          <a:p>
            <a:r>
              <a:rPr lang="en-US" dirty="0"/>
              <a:t>Clean monthly financials</a:t>
            </a:r>
          </a:p>
          <a:p>
            <a:r>
              <a:rPr lang="en-US" dirty="0"/>
              <a:t>Business structure</a:t>
            </a:r>
          </a:p>
          <a:p>
            <a:r>
              <a:rPr lang="en-US" dirty="0"/>
              <a:t>Hire a </a:t>
            </a:r>
            <a:r>
              <a:rPr lang="en-US" dirty="0">
                <a:solidFill>
                  <a:schemeClr val="accent2"/>
                </a:solidFill>
              </a:rPr>
              <a:t>CFO</a:t>
            </a:r>
          </a:p>
          <a:p>
            <a:r>
              <a:rPr lang="en-US" dirty="0"/>
              <a:t>Business plan</a:t>
            </a:r>
          </a:p>
          <a:p>
            <a:r>
              <a:rPr lang="en-US" dirty="0"/>
              <a:t>Budget/cash flow/monthly variance reporting </a:t>
            </a:r>
          </a:p>
          <a:p>
            <a:r>
              <a:rPr lang="en-US" dirty="0">
                <a:solidFill>
                  <a:schemeClr val="accent2"/>
                </a:solidFill>
              </a:rPr>
              <a:t>Cut creative accounting</a:t>
            </a:r>
          </a:p>
          <a:p>
            <a:r>
              <a:rPr lang="en-US" dirty="0"/>
              <a:t>Compliance</a:t>
            </a:r>
          </a:p>
          <a:p>
            <a:r>
              <a:rPr lang="en-US" dirty="0"/>
              <a:t>Outside advisor</a:t>
            </a:r>
          </a:p>
          <a:p>
            <a:r>
              <a:rPr lang="en-US" dirty="0"/>
              <a:t>Act big while small</a:t>
            </a:r>
          </a:p>
          <a:p>
            <a:endParaRPr lang="en-US" dirty="0"/>
          </a:p>
        </p:txBody>
      </p:sp>
      <p:sp>
        <p:nvSpPr>
          <p:cNvPr id="4" name="Footer Placeholder 3">
            <a:extLst>
              <a:ext uri="{FF2B5EF4-FFF2-40B4-BE49-F238E27FC236}">
                <a16:creationId xmlns:a16="http://schemas.microsoft.com/office/drawing/2014/main" id="{D8E668C2-B4CC-614D-8820-E8DD3B606BD7}"/>
              </a:ext>
            </a:extLst>
          </p:cNvPr>
          <p:cNvSpPr>
            <a:spLocks noGrp="1"/>
          </p:cNvSpPr>
          <p:nvPr>
            <p:ph type="ftr" sz="quarter" idx="10"/>
          </p:nvPr>
        </p:nvSpPr>
        <p:spPr/>
        <p:txBody>
          <a:bodyPr/>
          <a:lstStyle/>
          <a:p>
            <a:r>
              <a:rPr lang="en-AU" dirty="0"/>
              <a:t>The Savage Recruitment Academy.  REC August 2022</a:t>
            </a:r>
          </a:p>
        </p:txBody>
      </p:sp>
    </p:spTree>
    <p:extLst>
      <p:ext uri="{BB962C8B-B14F-4D97-AF65-F5344CB8AC3E}">
        <p14:creationId xmlns:p14="http://schemas.microsoft.com/office/powerpoint/2010/main" val="60085973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48A85-9BEA-D545-8F99-6F9272A20472}"/>
              </a:ext>
            </a:extLst>
          </p:cNvPr>
          <p:cNvSpPr>
            <a:spLocks noGrp="1"/>
          </p:cNvSpPr>
          <p:nvPr>
            <p:ph type="title"/>
          </p:nvPr>
        </p:nvSpPr>
        <p:spPr/>
        <p:txBody>
          <a:bodyPr/>
          <a:lstStyle/>
          <a:p>
            <a:endParaRPr lang="en-US" dirty="0"/>
          </a:p>
        </p:txBody>
      </p:sp>
      <p:sp>
        <p:nvSpPr>
          <p:cNvPr id="4" name="Footer Placeholder 3">
            <a:extLst>
              <a:ext uri="{FF2B5EF4-FFF2-40B4-BE49-F238E27FC236}">
                <a16:creationId xmlns:a16="http://schemas.microsoft.com/office/drawing/2014/main" id="{FA9AA843-32ED-B942-A1DF-288A02D2AC27}"/>
              </a:ext>
            </a:extLst>
          </p:cNvPr>
          <p:cNvSpPr>
            <a:spLocks noGrp="1"/>
          </p:cNvSpPr>
          <p:nvPr>
            <p:ph type="ftr" sz="quarter" idx="11"/>
          </p:nvPr>
        </p:nvSpPr>
        <p:spPr>
          <a:xfrm>
            <a:off x="1099599" y="5949280"/>
            <a:ext cx="6528000" cy="648072"/>
          </a:xfrm>
          <a:prstGeom prst="rect">
            <a:avLst/>
          </a:prstGeom>
        </p:spPr>
        <p:txBody>
          <a:bodyPr vert="horz" lIns="0" tIns="0" rIns="0" bIns="0" rtlCol="0" anchor="b" anchorCtr="0"/>
          <a:lstStyle>
            <a:defPPr>
              <a:defRPr lang="en-US"/>
            </a:defPPr>
            <a:lvl1pPr marL="0" algn="l" defTabSz="914400" rtl="0" eaLnBrk="1" latinLnBrk="0" hangingPunct="1">
              <a:defRPr sz="1400" kern="1200">
                <a:solidFill>
                  <a:schemeClr val="bg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The Savage Recruitment Academy.  REC August 2022</a:t>
            </a:r>
            <a:endParaRPr lang="en-AU" dirty="0"/>
          </a:p>
        </p:txBody>
      </p:sp>
      <p:pic>
        <p:nvPicPr>
          <p:cNvPr id="10" name="Content Placeholder 9" descr="Table&#10;&#10;Description automatically generated">
            <a:extLst>
              <a:ext uri="{FF2B5EF4-FFF2-40B4-BE49-F238E27FC236}">
                <a16:creationId xmlns:a16="http://schemas.microsoft.com/office/drawing/2014/main" id="{187FC568-FDE0-BE4C-9FD3-4BC33EF7DE4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6271" y="253842"/>
            <a:ext cx="8083773" cy="5263390"/>
          </a:xfrm>
        </p:spPr>
      </p:pic>
      <p:sp>
        <p:nvSpPr>
          <p:cNvPr id="3" name="TextBox 2">
            <a:extLst>
              <a:ext uri="{FF2B5EF4-FFF2-40B4-BE49-F238E27FC236}">
                <a16:creationId xmlns:a16="http://schemas.microsoft.com/office/drawing/2014/main" id="{DBB2CE5C-4C8C-B943-A2C9-331D6563D7F3}"/>
              </a:ext>
            </a:extLst>
          </p:cNvPr>
          <p:cNvSpPr txBox="1"/>
          <p:nvPr/>
        </p:nvSpPr>
        <p:spPr>
          <a:xfrm>
            <a:off x="837282" y="5662670"/>
            <a:ext cx="5653984" cy="369332"/>
          </a:xfrm>
          <a:prstGeom prst="rect">
            <a:avLst/>
          </a:prstGeom>
          <a:noFill/>
        </p:spPr>
        <p:txBody>
          <a:bodyPr wrap="none" rtlCol="0">
            <a:spAutoFit/>
          </a:bodyPr>
          <a:lstStyle/>
          <a:p>
            <a:r>
              <a:rPr lang="en-US" dirty="0"/>
              <a:t>**The Savage Truth and The Savage Recruitment Academy</a:t>
            </a:r>
          </a:p>
        </p:txBody>
      </p:sp>
    </p:spTree>
    <p:extLst>
      <p:ext uri="{BB962C8B-B14F-4D97-AF65-F5344CB8AC3E}">
        <p14:creationId xmlns:p14="http://schemas.microsoft.com/office/powerpoint/2010/main" val="544296394"/>
      </p:ext>
    </p:extLst>
  </p:cSld>
  <p:clrMapOvr>
    <a:masterClrMapping/>
  </p:clrMapOvr>
</p:sld>
</file>

<file path=ppt/theme/theme1.xml><?xml version="1.0" encoding="utf-8"?>
<a:theme xmlns:a="http://schemas.openxmlformats.org/drawingml/2006/main" name="Master_SavageTruth">
  <a:themeElements>
    <a:clrScheme name="Savage Theme">
      <a:dk1>
        <a:sysClr val="windowText" lastClr="000000"/>
      </a:dk1>
      <a:lt1>
        <a:sysClr val="window" lastClr="FFFFFF"/>
      </a:lt1>
      <a:dk2>
        <a:srgbClr val="000000"/>
      </a:dk2>
      <a:lt2>
        <a:srgbClr val="FFFFFF"/>
      </a:lt2>
      <a:accent1>
        <a:srgbClr val="008EBE"/>
      </a:accent1>
      <a:accent2>
        <a:srgbClr val="EA8B2B"/>
      </a:accent2>
      <a:accent3>
        <a:srgbClr val="495A60"/>
      </a:accent3>
      <a:accent4>
        <a:srgbClr val="000000"/>
      </a:accent4>
      <a:accent5>
        <a:srgbClr val="008EBE"/>
      </a:accent5>
      <a:accent6>
        <a:srgbClr val="EA8B2B"/>
      </a:accent6>
      <a:hlink>
        <a:srgbClr val="495A6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FF0BDA16CF3024F8F4571A45FE78383" ma:contentTypeVersion="16" ma:contentTypeDescription="Create a new document." ma:contentTypeScope="" ma:versionID="19216c6693d7e348a8539766b0c2b7e5">
  <xsd:schema xmlns:xsd="http://www.w3.org/2001/XMLSchema" xmlns:xs="http://www.w3.org/2001/XMLSchema" xmlns:p="http://schemas.microsoft.com/office/2006/metadata/properties" xmlns:ns2="b3277b4a-2806-4ae1-8ab8-23ca04a9cf4a" xmlns:ns3="cb84092e-c03a-48fd-9263-41b99d7dd576" targetNamespace="http://schemas.microsoft.com/office/2006/metadata/properties" ma:root="true" ma:fieldsID="0f2b4c5bbd13b091961aee5b93840419" ns2:_="" ns3:_="">
    <xsd:import namespace="b3277b4a-2806-4ae1-8ab8-23ca04a9cf4a"/>
    <xsd:import namespace="cb84092e-c03a-48fd-9263-41b99d7dd57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277b4a-2806-4ae1-8ab8-23ca04a9cf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337b6b0-ad9d-4d5a-828a-9710e7da2ec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b84092e-c03a-48fd-9263-41b99d7dd576"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e67497e-dbcd-4225-8e4e-c99852e344e9}" ma:internalName="TaxCatchAll" ma:showField="CatchAllData" ma:web="cb84092e-c03a-48fd-9263-41b99d7dd57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BFB53DF-19ED-40A2-897D-D73E99CC94A6}"/>
</file>

<file path=customXml/itemProps2.xml><?xml version="1.0" encoding="utf-8"?>
<ds:datastoreItem xmlns:ds="http://schemas.openxmlformats.org/officeDocument/2006/customXml" ds:itemID="{DC1FEA3C-4D46-4DAF-9EA3-FFD194D9D939}"/>
</file>

<file path=docProps/app.xml><?xml version="1.0" encoding="utf-8"?>
<Properties xmlns="http://schemas.openxmlformats.org/officeDocument/2006/extended-properties" xmlns:vt="http://schemas.openxmlformats.org/officeDocument/2006/docPropsVTypes">
  <Template>Master_SavageTruth</Template>
  <TotalTime>32029</TotalTime>
  <Words>4456</Words>
  <Application>Microsoft Macintosh PowerPoint</Application>
  <PresentationFormat>On-screen Show (4:3)</PresentationFormat>
  <Paragraphs>707</Paragraphs>
  <Slides>103</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103</vt:i4>
      </vt:variant>
    </vt:vector>
  </HeadingPairs>
  <TitlesOfParts>
    <vt:vector size="110" baseType="lpstr">
      <vt:lpstr>Arial</vt:lpstr>
      <vt:lpstr>Avenir LT Std 35 Light</vt:lpstr>
      <vt:lpstr>Avenir LT Std 95 Black</vt:lpstr>
      <vt:lpstr>Avenir Medium</vt:lpstr>
      <vt:lpstr>Calibri</vt:lpstr>
      <vt:lpstr>Century Gothic</vt:lpstr>
      <vt:lpstr>Master_SavageTruth</vt:lpstr>
      <vt:lpstr>Powering growth in 2023 and beyond</vt:lpstr>
      <vt:lpstr>The recruitment industry globally is worth USD 550 Billion!  Fastest growth ever post-covid (14 %  2021)  UK Recruitment industry worth USD $53 Billion (£ 39B)   Recruitment in Australia is a larger industry than accounting and legal industries. Combined! (UK?)</vt:lpstr>
      <vt:lpstr>Global Share of USD 550 Billion Recruitment Market</vt:lpstr>
      <vt:lpstr>PowerPoint Presentation</vt:lpstr>
      <vt:lpstr>You, and your company, have never had a better opportunity to thrive!  To re-invent, to pivot, to grow  and take market share.  It is a once in a lifetime opportunity.</vt:lpstr>
      <vt:lpstr>But…  The next 24 months will see the emergence of two types of recruitment companies.  Winners and losers  (Which one are you?)</vt:lpstr>
      <vt:lpstr>Being successful now, in terms of £, is no guarantee that you will be ‘match fit’ as the market evolves, or when the market turns.  And it will</vt:lpstr>
      <vt:lpstr>You need to play smart  You need a plan  Clear tactics  But most critical, you need to execute, relentlessly</vt:lpstr>
      <vt:lpstr>Huge opportunities loom.   The biggest obstacle to long-term success is probably ….you.</vt:lpstr>
      <vt:lpstr>Remember  The skills, tactics, strategies and standards that got you here…  …will not be enough to get you where you want to go!</vt:lpstr>
      <vt:lpstr>The inevitable fall  Will you be left naked when the tide goes out?  Excerpt: The Savage Truth  Do not make my mistakes</vt:lpstr>
      <vt:lpstr>PowerPoint Presentation</vt:lpstr>
      <vt:lpstr>The wheel will turn!  You need a clear plan  Fortunately, that is my goal today</vt:lpstr>
      <vt:lpstr>13 Pillars to thrive - not dive</vt:lpstr>
      <vt:lpstr>How is the value of a recruitment company calculated?</vt:lpstr>
      <vt:lpstr>A recruitment company sales price is usually calculated via multiple of historical profit.   But what the purchaser is really buying is certainty of future profits.  Smart buyers will assess and value on that basis</vt:lpstr>
      <vt:lpstr>Whether you plan to sell soon or not, you need to make your business ‘sale ready’.   The characterises of a highly saleable business are the same thing that make a business …  highly profitable in the buoyant times,   and very resilient in a downturn.</vt:lpstr>
      <vt:lpstr>The best word for that is to build a ‘sustainable’ recruitment business  Not reliant on the owners, or a manager, or a small group of billers</vt:lpstr>
      <vt:lpstr>First, we need to understand the difference and the relationship between   1) Price  2) Deal structure  3) The buyer profile</vt:lpstr>
      <vt:lpstr>A typical deal structure will include staged payments over a  two or three year earn-out period</vt:lpstr>
      <vt:lpstr>The irony is that the more successful we are, the more profit we make, the more our value increase….  …the fewer buyers there are!</vt:lpstr>
      <vt:lpstr>Identify the buyer profile </vt:lpstr>
      <vt:lpstr>Cut the emotion</vt:lpstr>
      <vt:lpstr>Don’t try and put lipstick on pig </vt:lpstr>
      <vt:lpstr>Also watch the economic cycle</vt:lpstr>
      <vt:lpstr>What are the characteristics of a sustainable recruitment business that is;   highly profitable in a boom;   very resilient in a bust;   and therefor attracts premium pricing?</vt:lpstr>
      <vt:lpstr>Being ‘Sale ready’</vt:lpstr>
      <vt:lpstr>Annuity Revenue</vt:lpstr>
      <vt:lpstr>Client mix and relationships</vt:lpstr>
      <vt:lpstr>Revenue earners</vt:lpstr>
      <vt:lpstr>Process and productisation </vt:lpstr>
      <vt:lpstr>Margins</vt:lpstr>
      <vt:lpstr>Second Tier of management</vt:lpstr>
      <vt:lpstr>Compliance and financial management</vt:lpstr>
      <vt:lpstr>Leave something tasty on the table </vt:lpstr>
      <vt:lpstr>Post Sale : Misalignment</vt:lpstr>
      <vt:lpstr> Leadership is Action</vt:lpstr>
      <vt:lpstr>Leadership imperatives</vt:lpstr>
      <vt:lpstr>Balance empathy and outcomes!</vt:lpstr>
      <vt:lpstr>Leaders must invest in themselves</vt:lpstr>
      <vt:lpstr>‘Manager’ is what you may have on your business card.    ‘Leadership’ is how you influence attitude and behaviour.</vt:lpstr>
      <vt:lpstr>Why would anyone want  to be led by you?</vt:lpstr>
      <vt:lpstr>The people we are inclined to listen to, and to follow, are the ones;   That care   And who made a difference in your life</vt:lpstr>
      <vt:lpstr>Leadership can be learned.   It can be improved.  And, it is your responsibility</vt:lpstr>
      <vt:lpstr>The Savage Seven ‘C’s of Billing Manager Leadership</vt:lpstr>
      <vt:lpstr>Culture and ethos drives growth</vt:lpstr>
      <vt:lpstr>Leadership is action!</vt:lpstr>
      <vt:lpstr> The power of planning</vt:lpstr>
      <vt:lpstr>Understand the power of planning</vt:lpstr>
      <vt:lpstr>An evolving three-year vision is important, but….</vt:lpstr>
      <vt:lpstr>Set a ‘Christmas Day’ goal</vt:lpstr>
      <vt:lpstr>Pin down your 100-day sprint</vt:lpstr>
      <vt:lpstr> Innovation and Disruption</vt:lpstr>
      <vt:lpstr>Leaders Must Disrupt</vt:lpstr>
      <vt:lpstr>Re-evaluate Everything!</vt:lpstr>
      <vt:lpstr>Opportunity To Pivot To New Sector</vt:lpstr>
      <vt:lpstr>Pivot to Temp and Contract?</vt:lpstr>
      <vt:lpstr>Temp to Perm. Trap for young players</vt:lpstr>
      <vt:lpstr> Management mantras</vt:lpstr>
      <vt:lpstr>Redefine ‘Productivity’</vt:lpstr>
      <vt:lpstr>Free KPI and Productivity eBook</vt:lpstr>
      <vt:lpstr>Accountability. The Missing Link.</vt:lpstr>
      <vt:lpstr>Building a Second Tier of Management</vt:lpstr>
      <vt:lpstr>Today is the VERY SHORT VERSION</vt:lpstr>
      <vt:lpstr> Fix the hole in your roof before the rain comes!</vt:lpstr>
      <vt:lpstr>What will happen when the market turns?  More candidates than jobs  How will that impact each of you?  What can you do now to mitigate the risk?</vt:lpstr>
      <vt:lpstr>How do you prepare for the ‘Unknown Knowns’?</vt:lpstr>
      <vt:lpstr>Your permanent GP drops by 60% in a month and your Temp and Contract GP retracts by 30%...  … and they do not improve for two or three years!   How are you doing?</vt:lpstr>
      <vt:lpstr>As recruiting gets ‘more remote’, your team get ‘more engaged’</vt:lpstr>
      <vt:lpstr>The ability of your recruiters to build credible client relationships based on advice and consulting has never been more important</vt:lpstr>
      <vt:lpstr>Could your recruiters answer this client question?</vt:lpstr>
      <vt:lpstr>Immediate Recruiter goals to work on</vt:lpstr>
      <vt:lpstr>Questions every recruiter must answer now (1)</vt:lpstr>
      <vt:lpstr>Questions every recruiter must answer now (2)</vt:lpstr>
      <vt:lpstr> Candidate Strategy</vt:lpstr>
      <vt:lpstr>Your Candidate Strategy</vt:lpstr>
      <vt:lpstr> Client Strategy</vt:lpstr>
      <vt:lpstr>Change your definition of a ‘good client’</vt:lpstr>
      <vt:lpstr>Client Selection Strategy</vt:lpstr>
      <vt:lpstr>Are you ‘client-fit’ or ‘Client-flabby’?  https://www.gregsavage.com.au/2022/07/11/are-you-client-flabby-or-are-you-client-fit-2/  </vt:lpstr>
      <vt:lpstr> People Plan</vt:lpstr>
      <vt:lpstr>Invest In Your Recruiters</vt:lpstr>
      <vt:lpstr>You must hire more Drinkers!</vt:lpstr>
      <vt:lpstr>When To Hire New Consultants?</vt:lpstr>
      <vt:lpstr> Technology, Systems and Process</vt:lpstr>
      <vt:lpstr>Take a wide view on technology</vt:lpstr>
      <vt:lpstr>The Technology You Implement Must…</vt:lpstr>
      <vt:lpstr> Marketing and Branding</vt:lpstr>
      <vt:lpstr>Build your message around differentiation</vt:lpstr>
      <vt:lpstr>What clients love to hear</vt:lpstr>
      <vt:lpstr>What candidates like to hear</vt:lpstr>
      <vt:lpstr>Your Digital Project Plan</vt:lpstr>
      <vt:lpstr> Salaries and Commissions</vt:lpstr>
      <vt:lpstr>Salaries, Commissions And Benefits</vt:lpstr>
      <vt:lpstr>Do You Know Your ‘Cost Of Seat’?</vt:lpstr>
      <vt:lpstr> Financial Management</vt:lpstr>
      <vt:lpstr>Maintain Your Margins!</vt:lpstr>
      <vt:lpstr>Clean Up</vt:lpstr>
      <vt:lpstr>PowerPoint Presentation</vt:lpstr>
      <vt:lpstr>The Book!  50% discount via  this event  Use code below or on website for a  short time   SAVAGE50NEW  </vt:lpstr>
      <vt:lpstr>Please feel free to  connect on LinkedIn!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Greg Savage</dc:creator>
  <cp:lastModifiedBy>Greg Savage</cp:lastModifiedBy>
  <cp:revision>146</cp:revision>
  <dcterms:created xsi:type="dcterms:W3CDTF">2022-04-26T00:05:19Z</dcterms:created>
  <dcterms:modified xsi:type="dcterms:W3CDTF">2022-08-30T10:33:23Z</dcterms:modified>
</cp:coreProperties>
</file>